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9144000" cy="5143500" type="screen16x9"/>
  <p:notesSz cx="6858000" cy="9144000"/>
  <p:embeddedFontLst>
    <p:embeddedFont>
      <p:font typeface="Comic Sans MS" panose="030F0902030302020204" pitchFamily="66" charset="0"/>
      <p:regular r:id="rId66"/>
    </p:embeddedFont>
    <p:embeddedFont>
      <p:font typeface="Lato" panose="020F0502020204030203"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Raleway" pitchFamily="2" charset="77"/>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26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ca5c83925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cca5c8392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cca5c8392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cca5c8392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cc9c2bf9ed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cc9c2bf9ed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cca5c8392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cca5c8392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c4cd07dbb2_3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c4cd07dbb2_3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In most cases, the audience is also looking at you along with the slides your presenting, so what you wear and how you look do impact the presentation.</a:t>
            </a:r>
            <a:endParaRPr/>
          </a:p>
          <a:p>
            <a:pPr marL="0" lvl="0" indent="0" algn="l" rtl="0">
              <a:spcBef>
                <a:spcPts val="0"/>
              </a:spcBef>
              <a:spcAft>
                <a:spcPts val="0"/>
              </a:spcAft>
              <a:buNone/>
            </a:pPr>
            <a:r>
              <a:rPr lang="ru"/>
              <a:t>If you think you’re speaking slightly too slow, you’re probably speaking at the right pace. Talking speed is somewhat tied to heart rate, so when you get nervous there’s a natural tendency to speed up.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ca5c8392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cca5c8392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ca5c83925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cca5c8392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cca5c8392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cca5c8392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cc9c2bf9ed_2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cc9c2bf9ed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cca5c83925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cca5c8392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ca5c8392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cca5c8392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cc9c2bf9ed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cc9c2bf9ed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In most cases, the audience is also looking at you along with the slides your presenting, so what you wear and how you look do impact the presentation.</a:t>
            </a:r>
            <a:endParaRPr/>
          </a:p>
          <a:p>
            <a:pPr marL="0" lvl="0" indent="0" algn="l" rtl="0">
              <a:spcBef>
                <a:spcPts val="0"/>
              </a:spcBef>
              <a:spcAft>
                <a:spcPts val="0"/>
              </a:spcAft>
              <a:buNone/>
            </a:pPr>
            <a:r>
              <a:rPr lang="ru"/>
              <a:t>If you think you’re speaking slightly too slow, you’re probably speaking at the right pace. Talking speed is somewhat tied to heart rate, so when you get nervous there’s a natural tendency to speed up.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cca5c83925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cca5c8392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cc9c2bf9ed_2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cc9c2bf9ed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cc9c2bf9ed_2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cc9c2bf9ed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cc9c2bf9ed_2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cc9c2bf9ed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Various slides for designing a presentation.</a:t>
            </a:r>
            <a:endParaRPr/>
          </a:p>
          <a:p>
            <a:pPr marL="0" lvl="0" indent="0" algn="l" rtl="0">
              <a:spcBef>
                <a:spcPts val="0"/>
              </a:spcBef>
              <a:spcAft>
                <a:spcPts val="0"/>
              </a:spcAft>
              <a:buNone/>
            </a:pPr>
            <a:r>
              <a:rPr lang="ru"/>
              <a:t>May have a requirement if working with someone, but choose the one you’re comfortable with that has the capabilities you need.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c4cd07dbb2_3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c4cd07dbb2_3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Similar to a paper, start with an outline of the key ideas you want to cover.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cc9c2bf9ed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3cc9c2bf9ed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chemeClr val="dk1"/>
                </a:solidFill>
              </a:rPr>
              <a:t>Fill in details - can essentially practice what you’re going to say, then add important details to the slides</a:t>
            </a:r>
            <a:endParaRPr/>
          </a:p>
          <a:p>
            <a:pPr marL="0" lvl="0" indent="0" algn="l" rtl="0">
              <a:spcBef>
                <a:spcPts val="0"/>
              </a:spcBef>
              <a:spcAft>
                <a:spcPts val="0"/>
              </a:spcAft>
              <a:buNone/>
            </a:pPr>
            <a:r>
              <a:rPr lang="ru"/>
              <a:t>You can spend too much time on formatting here, because if later on you trim or change, that time spent might be wasted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cc9c2bf9ed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cc9c2bf9ed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Now here’s an example of what not to do. As I’m talking right now, a lot of you are probably focused on reading through this slide instead of listening to what I’m saying. People can be single-minded like this, so having as few words on the slide as possible enables the audience to scan it quickly before re-focusing on what you’re saying.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cc9c2bf9ed_2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cc9c2bf9ed_2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Sometimes dense slides are unavoidable, or you want everything on the same slide for a big picture image. You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cca5c8392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cca5c8392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cca5c8392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cca5c8392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cc9c2bf9ed_2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cc9c2bf9ed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cc9c2bf9ed_2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cc9c2bf9ed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cc9c2bf9ed_2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cc9c2bf9ed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cc9c2bf9ed_2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cc9c2bf9ed_2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c9c2bf9ed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cc9c2bf9ed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solidFill>
                  <a:schemeClr val="dk1"/>
                </a:solidFill>
              </a:rPr>
              <a:t>Depending on constraints, will need to trim. It’s always easier to trim then to expand.</a:t>
            </a:r>
            <a:endParaRPr>
              <a:solidFill>
                <a:schemeClr val="dk1"/>
              </a:solidFill>
            </a:endParaRPr>
          </a:p>
          <a:p>
            <a:pPr marL="0" lvl="0" indent="0" algn="l" rtl="0">
              <a:spcBef>
                <a:spcPts val="0"/>
              </a:spcBef>
              <a:spcAft>
                <a:spcPts val="0"/>
              </a:spcAft>
              <a:buNone/>
            </a:pPr>
            <a:r>
              <a:rPr lang="ru">
                <a:solidFill>
                  <a:schemeClr val="dk1"/>
                </a:solidFill>
              </a:rPr>
              <a:t>Practice presenting each slide, either out loud or in your head. As you do, make notes of what to change on each slide</a:t>
            </a:r>
            <a:endParaRPr>
              <a:solidFill>
                <a:schemeClr val="dk1"/>
              </a:solidFill>
            </a:endParaRPr>
          </a:p>
          <a:p>
            <a:pPr marL="0" lvl="0" indent="0" algn="l" rtl="0">
              <a:spcBef>
                <a:spcPts val="0"/>
              </a:spcBef>
              <a:spcAft>
                <a:spcPts val="0"/>
              </a:spcAft>
              <a:buNone/>
            </a:pPr>
            <a:r>
              <a:rPr lang="ru">
                <a:solidFill>
                  <a:schemeClr val="dk1"/>
                </a:solidFill>
              </a:rPr>
              <a:t>Does the story it tell make sense?</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cc9c2bf9ed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cc9c2bf9ed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cc9c2bf9ed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cc9c2bf9ed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c4cd07dbb2_3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c4cd07dbb2_3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Presenter view typically needs extended display, not mirrored so it isn’t always possible to use it</a:t>
            </a:r>
            <a:endParaRPr/>
          </a:p>
          <a:p>
            <a:pPr marL="0" lvl="0" indent="0" algn="l" rtl="0">
              <a:spcBef>
                <a:spcPts val="0"/>
              </a:spcBef>
              <a:spcAft>
                <a:spcPts val="0"/>
              </a:spcAft>
              <a:buNone/>
            </a:pPr>
            <a:r>
              <a:rPr lang="ru"/>
              <a:t>If possible, don’t cycle one-by-one back through slides to reference something, scroll and choose the correct one.</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c4cd07dbb2_3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c4cd07dbb2_3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4cd07dbb2_3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c4cd07dbb2_3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cca5c8392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cca5c8392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cca5c83925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cca5c83925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c9c2bf9ed_2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cc9c2bf9ed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c4cdc6f0d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c4cdc6f0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cca5c83925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cca5c83925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cca5c83925_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cca5c83925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cca5c83925_3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cca5c83925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cca5c83925_3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cca5c83925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86d26673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86d26673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cca5c8392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cca5c8392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cca5c83925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cca5c83925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cca5c83925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cca5c8392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cc9c2bf9ed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cc9c2bf9ed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9599fec65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9599fec65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cc93ef3c35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cc93ef3c35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ccbc947145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g3ccbc947145_0_139: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561" name="Google Shape;561;g3ccbc947145_0_139: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ru" sz="1200" b="0" strike="noStrike">
                <a:solidFill>
                  <a:srgbClr val="000000"/>
                </a:solidFill>
                <a:latin typeface="Arial"/>
                <a:ea typeface="Arial"/>
                <a:cs typeface="Arial"/>
                <a:sym typeface="Arial"/>
              </a:rPr>
              <a:t>53</a:t>
            </a:fld>
            <a:endParaRPr sz="1200" b="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ccbc94714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6" name="Google Shape;646;g3ccbc947145_0_279: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47" name="Google Shape;647;g3ccbc947145_0_279: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ru" sz="1200" b="0" strike="noStrike">
                <a:solidFill>
                  <a:srgbClr val="000000"/>
                </a:solidFill>
                <a:latin typeface="Arial"/>
                <a:ea typeface="Arial"/>
                <a:cs typeface="Arial"/>
                <a:sym typeface="Arial"/>
              </a:rPr>
              <a:t>54</a:t>
            </a:fld>
            <a:endParaRPr sz="1200" b="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ccbc947145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g3ccbc947145_0_364: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75" name="Google Shape;675;g3ccbc947145_0_364: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ru" sz="1200" b="0" strike="noStrike">
                <a:solidFill>
                  <a:srgbClr val="000000"/>
                </a:solidFill>
                <a:latin typeface="Arial"/>
                <a:ea typeface="Arial"/>
                <a:cs typeface="Arial"/>
                <a:sym typeface="Arial"/>
              </a:rPr>
              <a:t>55</a:t>
            </a:fld>
            <a:endParaRPr sz="1200" b="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3ccbc947145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g3ccbc947145_0_449:notes"/>
          <p:cNvSpPr txBox="1">
            <a:spLocks noGrp="1"/>
          </p:cNvSpPr>
          <p:nvPr>
            <p:ph type="body" idx="1"/>
          </p:nvPr>
        </p:nvSpPr>
        <p:spPr>
          <a:xfrm>
            <a:off x="685800" y="4343400"/>
            <a:ext cx="5486100" cy="4114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737" name="Google Shape;737;g3ccbc947145_0_449:notes"/>
          <p:cNvSpPr txBox="1"/>
          <p:nvPr/>
        </p:nvSpPr>
        <p:spPr>
          <a:xfrm>
            <a:off x="3884760" y="8685360"/>
            <a:ext cx="2971500" cy="456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ru" sz="1200" b="0" strike="noStrike">
                <a:solidFill>
                  <a:srgbClr val="000000"/>
                </a:solidFill>
                <a:latin typeface="Arial"/>
                <a:ea typeface="Arial"/>
                <a:cs typeface="Arial"/>
                <a:sym typeface="Arial"/>
              </a:rPr>
              <a:t>56</a:t>
            </a:fld>
            <a:endParaRPr sz="1200" b="0"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9599fec6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39599fec6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cc9c2bf9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cc9c2bf9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ccbc947145_0_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3ccbc947145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cca5c8392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cca5c8392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ccbc947145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3ccbc947145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cca5c83925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cca5c8392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cca5c83925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cca5c83925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cca5c83925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cca5c8392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cca5c83925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cca5c8392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cca5c83925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cca5c8392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91" name="Google Shape;91;p15"/>
          <p:cNvSpPr txBox="1">
            <a:spLocks noGrp="1"/>
          </p:cNvSpPr>
          <p:nvPr>
            <p:ph type="subTitle" idx="1"/>
          </p:nvPr>
        </p:nvSpPr>
        <p:spPr>
          <a:xfrm>
            <a:off x="79350" y="734822"/>
            <a:ext cx="2854200" cy="4265700"/>
          </a:xfrm>
          <a:prstGeom prst="rect">
            <a:avLst/>
          </a:prstGeom>
          <a:noFill/>
          <a:ln>
            <a:noFill/>
          </a:ln>
        </p:spPr>
        <p:txBody>
          <a:bodyPr spcFirstLastPara="1" wrap="square" lIns="0" tIns="0" rIns="0" bIns="0" anchor="ctr" anchorCtr="0">
            <a:noAutofit/>
          </a:bodyPr>
          <a:lstStyle>
            <a:lvl1pPr lvl="0" algn="l">
              <a:lnSpc>
                <a:spcPct val="90000"/>
              </a:lnSpc>
              <a:spcBef>
                <a:spcPts val="200"/>
              </a:spcBef>
              <a:spcAft>
                <a:spcPts val="0"/>
              </a:spcAft>
              <a:buClr>
                <a:schemeClr val="dk1"/>
              </a:buClr>
              <a:buSzPts val="400"/>
              <a:buChar char="•"/>
              <a:defRPr/>
            </a:lvl1pPr>
            <a:lvl2pPr lvl="1" algn="l">
              <a:lnSpc>
                <a:spcPct val="90000"/>
              </a:lnSpc>
              <a:spcBef>
                <a:spcPts val="100"/>
              </a:spcBef>
              <a:spcAft>
                <a:spcPts val="0"/>
              </a:spcAft>
              <a:buClr>
                <a:schemeClr val="dk1"/>
              </a:buClr>
              <a:buSzPts val="400"/>
              <a:buChar char="•"/>
              <a:defRPr/>
            </a:lvl2pPr>
            <a:lvl3pPr lvl="2" algn="l">
              <a:lnSpc>
                <a:spcPct val="90000"/>
              </a:lnSpc>
              <a:spcBef>
                <a:spcPts val="100"/>
              </a:spcBef>
              <a:spcAft>
                <a:spcPts val="0"/>
              </a:spcAft>
              <a:buClr>
                <a:schemeClr val="dk1"/>
              </a:buClr>
              <a:buSzPts val="400"/>
              <a:buChar char="•"/>
              <a:defRPr/>
            </a:lvl3pPr>
            <a:lvl4pPr lvl="3" algn="l">
              <a:lnSpc>
                <a:spcPct val="90000"/>
              </a:lnSpc>
              <a:spcBef>
                <a:spcPts val="100"/>
              </a:spcBef>
              <a:spcAft>
                <a:spcPts val="0"/>
              </a:spcAft>
              <a:buClr>
                <a:schemeClr val="dk1"/>
              </a:buClr>
              <a:buSzPts val="400"/>
              <a:buChar char="•"/>
              <a:defRPr/>
            </a:lvl4pPr>
            <a:lvl5pPr lvl="4" algn="l">
              <a:lnSpc>
                <a:spcPct val="90000"/>
              </a:lnSpc>
              <a:spcBef>
                <a:spcPts val="100"/>
              </a:spcBef>
              <a:spcAft>
                <a:spcPts val="0"/>
              </a:spcAft>
              <a:buClr>
                <a:schemeClr val="dk1"/>
              </a:buClr>
              <a:buSzPts val="400"/>
              <a:buChar char="•"/>
              <a:defRPr/>
            </a:lvl5pPr>
            <a:lvl6pPr lvl="5" algn="l">
              <a:lnSpc>
                <a:spcPct val="90000"/>
              </a:lnSpc>
              <a:spcBef>
                <a:spcPts val="100"/>
              </a:spcBef>
              <a:spcAft>
                <a:spcPts val="0"/>
              </a:spcAft>
              <a:buClr>
                <a:schemeClr val="dk1"/>
              </a:buClr>
              <a:buSzPts val="400"/>
              <a:buChar char="•"/>
              <a:defRPr/>
            </a:lvl6pPr>
            <a:lvl7pPr lvl="6" algn="l">
              <a:lnSpc>
                <a:spcPct val="90000"/>
              </a:lnSpc>
              <a:spcBef>
                <a:spcPts val="100"/>
              </a:spcBef>
              <a:spcAft>
                <a:spcPts val="0"/>
              </a:spcAft>
              <a:buClr>
                <a:schemeClr val="dk1"/>
              </a:buClr>
              <a:buSzPts val="400"/>
              <a:buChar char="•"/>
              <a:defRPr/>
            </a:lvl7pPr>
            <a:lvl8pPr lvl="7" algn="l">
              <a:lnSpc>
                <a:spcPct val="90000"/>
              </a:lnSpc>
              <a:spcBef>
                <a:spcPts val="100"/>
              </a:spcBef>
              <a:spcAft>
                <a:spcPts val="0"/>
              </a:spcAft>
              <a:buClr>
                <a:schemeClr val="dk1"/>
              </a:buClr>
              <a:buSzPts val="400"/>
              <a:buChar char="•"/>
              <a:defRPr/>
            </a:lvl8pPr>
            <a:lvl9pPr lvl="8"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94" name="Google Shape;94;p16"/>
          <p:cNvSpPr txBox="1">
            <a:spLocks noGrp="1"/>
          </p:cNvSpPr>
          <p:nvPr>
            <p:ph type="body" idx="1"/>
          </p:nvPr>
        </p:nvSpPr>
        <p:spPr>
          <a:xfrm>
            <a:off x="79350" y="734822"/>
            <a:ext cx="2854200" cy="42657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97" name="Google Shape;97;p17"/>
          <p:cNvSpPr txBox="1">
            <a:spLocks noGrp="1"/>
          </p:cNvSpPr>
          <p:nvPr>
            <p:ph type="body" idx="1"/>
          </p:nvPr>
        </p:nvSpPr>
        <p:spPr>
          <a:xfrm>
            <a:off x="79350" y="734822"/>
            <a:ext cx="1392900" cy="42657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98" name="Google Shape;98;p17"/>
          <p:cNvSpPr txBox="1">
            <a:spLocks noGrp="1"/>
          </p:cNvSpPr>
          <p:nvPr>
            <p:ph type="body" idx="2"/>
          </p:nvPr>
        </p:nvSpPr>
        <p:spPr>
          <a:xfrm>
            <a:off x="1541925" y="734822"/>
            <a:ext cx="1392900" cy="42657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01"/>
        <p:cNvGrpSpPr/>
        <p:nvPr/>
      </p:nvGrpSpPr>
      <p:grpSpPr>
        <a:xfrm>
          <a:off x="0" y="0"/>
          <a:ext cx="0" cy="0"/>
          <a:chOff x="0" y="0"/>
          <a:chExt cx="0" cy="0"/>
        </a:xfrm>
      </p:grpSpPr>
      <p:sp>
        <p:nvSpPr>
          <p:cNvPr id="102" name="Google Shape;102;p19"/>
          <p:cNvSpPr txBox="1">
            <a:spLocks noGrp="1"/>
          </p:cNvSpPr>
          <p:nvPr>
            <p:ph type="subTitle" idx="1"/>
          </p:nvPr>
        </p:nvSpPr>
        <p:spPr>
          <a:xfrm>
            <a:off x="1591725" y="96103"/>
            <a:ext cx="5860200" cy="2356200"/>
          </a:xfrm>
          <a:prstGeom prst="rect">
            <a:avLst/>
          </a:prstGeom>
          <a:noFill/>
          <a:ln>
            <a:noFill/>
          </a:ln>
        </p:spPr>
        <p:txBody>
          <a:bodyPr spcFirstLastPara="1" wrap="square" lIns="0" tIns="0" rIns="0" bIns="0" anchor="ctr" anchorCtr="0">
            <a:noAutofit/>
          </a:bodyPr>
          <a:lstStyle>
            <a:lvl1pPr lvl="0" algn="l">
              <a:lnSpc>
                <a:spcPct val="90000"/>
              </a:lnSpc>
              <a:spcBef>
                <a:spcPts val="200"/>
              </a:spcBef>
              <a:spcAft>
                <a:spcPts val="0"/>
              </a:spcAft>
              <a:buClr>
                <a:schemeClr val="dk1"/>
              </a:buClr>
              <a:buSzPts val="400"/>
              <a:buChar char="•"/>
              <a:defRPr/>
            </a:lvl1pPr>
            <a:lvl2pPr lvl="1" algn="l">
              <a:lnSpc>
                <a:spcPct val="90000"/>
              </a:lnSpc>
              <a:spcBef>
                <a:spcPts val="100"/>
              </a:spcBef>
              <a:spcAft>
                <a:spcPts val="0"/>
              </a:spcAft>
              <a:buClr>
                <a:schemeClr val="dk1"/>
              </a:buClr>
              <a:buSzPts val="400"/>
              <a:buChar char="•"/>
              <a:defRPr/>
            </a:lvl2pPr>
            <a:lvl3pPr lvl="2" algn="l">
              <a:lnSpc>
                <a:spcPct val="90000"/>
              </a:lnSpc>
              <a:spcBef>
                <a:spcPts val="100"/>
              </a:spcBef>
              <a:spcAft>
                <a:spcPts val="0"/>
              </a:spcAft>
              <a:buClr>
                <a:schemeClr val="dk1"/>
              </a:buClr>
              <a:buSzPts val="400"/>
              <a:buChar char="•"/>
              <a:defRPr/>
            </a:lvl3pPr>
            <a:lvl4pPr lvl="3" algn="l">
              <a:lnSpc>
                <a:spcPct val="90000"/>
              </a:lnSpc>
              <a:spcBef>
                <a:spcPts val="100"/>
              </a:spcBef>
              <a:spcAft>
                <a:spcPts val="0"/>
              </a:spcAft>
              <a:buClr>
                <a:schemeClr val="dk1"/>
              </a:buClr>
              <a:buSzPts val="400"/>
              <a:buChar char="•"/>
              <a:defRPr/>
            </a:lvl4pPr>
            <a:lvl5pPr lvl="4" algn="l">
              <a:lnSpc>
                <a:spcPct val="90000"/>
              </a:lnSpc>
              <a:spcBef>
                <a:spcPts val="100"/>
              </a:spcBef>
              <a:spcAft>
                <a:spcPts val="0"/>
              </a:spcAft>
              <a:buClr>
                <a:schemeClr val="dk1"/>
              </a:buClr>
              <a:buSzPts val="400"/>
              <a:buChar char="•"/>
              <a:defRPr/>
            </a:lvl5pPr>
            <a:lvl6pPr lvl="5" algn="l">
              <a:lnSpc>
                <a:spcPct val="90000"/>
              </a:lnSpc>
              <a:spcBef>
                <a:spcPts val="100"/>
              </a:spcBef>
              <a:spcAft>
                <a:spcPts val="0"/>
              </a:spcAft>
              <a:buClr>
                <a:schemeClr val="dk1"/>
              </a:buClr>
              <a:buSzPts val="400"/>
              <a:buChar char="•"/>
              <a:defRPr/>
            </a:lvl6pPr>
            <a:lvl7pPr lvl="6" algn="l">
              <a:lnSpc>
                <a:spcPct val="90000"/>
              </a:lnSpc>
              <a:spcBef>
                <a:spcPts val="100"/>
              </a:spcBef>
              <a:spcAft>
                <a:spcPts val="0"/>
              </a:spcAft>
              <a:buClr>
                <a:schemeClr val="dk1"/>
              </a:buClr>
              <a:buSzPts val="400"/>
              <a:buChar char="•"/>
              <a:defRPr/>
            </a:lvl7pPr>
            <a:lvl8pPr lvl="7" algn="l">
              <a:lnSpc>
                <a:spcPct val="90000"/>
              </a:lnSpc>
              <a:spcBef>
                <a:spcPts val="100"/>
              </a:spcBef>
              <a:spcAft>
                <a:spcPts val="0"/>
              </a:spcAft>
              <a:buClr>
                <a:schemeClr val="dk1"/>
              </a:buClr>
              <a:buSzPts val="400"/>
              <a:buChar char="•"/>
              <a:defRPr/>
            </a:lvl8pPr>
            <a:lvl9pPr lvl="8"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05" name="Google Shape;105;p20"/>
          <p:cNvSpPr txBox="1">
            <a:spLocks noGrp="1"/>
          </p:cNvSpPr>
          <p:nvPr>
            <p:ph type="body" idx="1"/>
          </p:nvPr>
        </p:nvSpPr>
        <p:spPr>
          <a:xfrm>
            <a:off x="79350"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06" name="Google Shape;106;p20"/>
          <p:cNvSpPr txBox="1">
            <a:spLocks noGrp="1"/>
          </p:cNvSpPr>
          <p:nvPr>
            <p:ph type="body" idx="2"/>
          </p:nvPr>
        </p:nvSpPr>
        <p:spPr>
          <a:xfrm>
            <a:off x="1541925" y="734822"/>
            <a:ext cx="1392900" cy="42657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07" name="Google Shape;107;p20"/>
          <p:cNvSpPr txBox="1">
            <a:spLocks noGrp="1"/>
          </p:cNvSpPr>
          <p:nvPr>
            <p:ph type="body" idx="3"/>
          </p:nvPr>
        </p:nvSpPr>
        <p:spPr>
          <a:xfrm>
            <a:off x="79350" y="2962913"/>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10" name="Google Shape;110;p21"/>
          <p:cNvSpPr txBox="1">
            <a:spLocks noGrp="1"/>
          </p:cNvSpPr>
          <p:nvPr>
            <p:ph type="body" idx="1"/>
          </p:nvPr>
        </p:nvSpPr>
        <p:spPr>
          <a:xfrm>
            <a:off x="79350" y="734822"/>
            <a:ext cx="1392900" cy="42657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11" name="Google Shape;111;p21"/>
          <p:cNvSpPr txBox="1">
            <a:spLocks noGrp="1"/>
          </p:cNvSpPr>
          <p:nvPr>
            <p:ph type="body" idx="2"/>
          </p:nvPr>
        </p:nvSpPr>
        <p:spPr>
          <a:xfrm>
            <a:off x="1541925"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12" name="Google Shape;112;p21"/>
          <p:cNvSpPr txBox="1">
            <a:spLocks noGrp="1"/>
          </p:cNvSpPr>
          <p:nvPr>
            <p:ph type="body" idx="3"/>
          </p:nvPr>
        </p:nvSpPr>
        <p:spPr>
          <a:xfrm>
            <a:off x="1541925" y="2962913"/>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15" name="Google Shape;115;p22"/>
          <p:cNvSpPr txBox="1">
            <a:spLocks noGrp="1"/>
          </p:cNvSpPr>
          <p:nvPr>
            <p:ph type="body" idx="1"/>
          </p:nvPr>
        </p:nvSpPr>
        <p:spPr>
          <a:xfrm>
            <a:off x="79350"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16" name="Google Shape;116;p22"/>
          <p:cNvSpPr txBox="1">
            <a:spLocks noGrp="1"/>
          </p:cNvSpPr>
          <p:nvPr>
            <p:ph type="body" idx="2"/>
          </p:nvPr>
        </p:nvSpPr>
        <p:spPr>
          <a:xfrm>
            <a:off x="1541925"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17" name="Google Shape;117;p22"/>
          <p:cNvSpPr txBox="1">
            <a:spLocks noGrp="1"/>
          </p:cNvSpPr>
          <p:nvPr>
            <p:ph type="body" idx="3"/>
          </p:nvPr>
        </p:nvSpPr>
        <p:spPr>
          <a:xfrm>
            <a:off x="79350" y="2962913"/>
            <a:ext cx="2854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20" name="Google Shape;120;p23"/>
          <p:cNvSpPr txBox="1">
            <a:spLocks noGrp="1"/>
          </p:cNvSpPr>
          <p:nvPr>
            <p:ph type="body" idx="1"/>
          </p:nvPr>
        </p:nvSpPr>
        <p:spPr>
          <a:xfrm>
            <a:off x="79350" y="734822"/>
            <a:ext cx="2854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21" name="Google Shape;121;p23"/>
          <p:cNvSpPr txBox="1">
            <a:spLocks noGrp="1"/>
          </p:cNvSpPr>
          <p:nvPr>
            <p:ph type="body" idx="2"/>
          </p:nvPr>
        </p:nvSpPr>
        <p:spPr>
          <a:xfrm>
            <a:off x="79350" y="2962913"/>
            <a:ext cx="2854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22"/>
        <p:cNvGrpSpPr/>
        <p:nvPr/>
      </p:nvGrpSpPr>
      <p:grpSpPr>
        <a:xfrm>
          <a:off x="0" y="0"/>
          <a:ext cx="0" cy="0"/>
          <a:chOff x="0" y="0"/>
          <a:chExt cx="0" cy="0"/>
        </a:xfrm>
      </p:grpSpPr>
      <p:sp>
        <p:nvSpPr>
          <p:cNvPr id="123" name="Google Shape;123;p24"/>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24" name="Google Shape;124;p24"/>
          <p:cNvSpPr txBox="1">
            <a:spLocks noGrp="1"/>
          </p:cNvSpPr>
          <p:nvPr>
            <p:ph type="body" idx="1"/>
          </p:nvPr>
        </p:nvSpPr>
        <p:spPr>
          <a:xfrm>
            <a:off x="79350"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25" name="Google Shape;125;p24"/>
          <p:cNvSpPr txBox="1">
            <a:spLocks noGrp="1"/>
          </p:cNvSpPr>
          <p:nvPr>
            <p:ph type="body" idx="2"/>
          </p:nvPr>
        </p:nvSpPr>
        <p:spPr>
          <a:xfrm>
            <a:off x="1541925" y="734822"/>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26" name="Google Shape;126;p24"/>
          <p:cNvSpPr txBox="1">
            <a:spLocks noGrp="1"/>
          </p:cNvSpPr>
          <p:nvPr>
            <p:ph type="body" idx="3"/>
          </p:nvPr>
        </p:nvSpPr>
        <p:spPr>
          <a:xfrm>
            <a:off x="79350" y="2962913"/>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27" name="Google Shape;127;p24"/>
          <p:cNvSpPr txBox="1">
            <a:spLocks noGrp="1"/>
          </p:cNvSpPr>
          <p:nvPr>
            <p:ph type="body" idx="4"/>
          </p:nvPr>
        </p:nvSpPr>
        <p:spPr>
          <a:xfrm>
            <a:off x="1541925" y="2962913"/>
            <a:ext cx="13929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8"/>
        <p:cNvGrpSpPr/>
        <p:nvPr/>
      </p:nvGrpSpPr>
      <p:grpSpPr>
        <a:xfrm>
          <a:off x="0" y="0"/>
          <a:ext cx="0" cy="0"/>
          <a:chOff x="0" y="0"/>
          <a:chExt cx="0" cy="0"/>
        </a:xfrm>
      </p:grpSpPr>
      <p:sp>
        <p:nvSpPr>
          <p:cNvPr id="129" name="Google Shape;129;p25"/>
          <p:cNvSpPr txBox="1">
            <a:spLocks noGrp="1"/>
          </p:cNvSpPr>
          <p:nvPr>
            <p:ph type="title"/>
          </p:nvPr>
        </p:nvSpPr>
        <p:spPr>
          <a:xfrm>
            <a:off x="1591725" y="96103"/>
            <a:ext cx="5860200" cy="508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
              <a:buNone/>
              <a:defRPr/>
            </a:lvl1pPr>
            <a:lvl2pPr lvl="1">
              <a:spcBef>
                <a:spcPts val="0"/>
              </a:spcBef>
              <a:spcAft>
                <a:spcPts val="0"/>
              </a:spcAft>
              <a:buSzPts val="300"/>
              <a:buNone/>
              <a:defRPr/>
            </a:lvl2pPr>
            <a:lvl3pPr lvl="2">
              <a:spcBef>
                <a:spcPts val="0"/>
              </a:spcBef>
              <a:spcAft>
                <a:spcPts val="0"/>
              </a:spcAft>
              <a:buSzPts val="300"/>
              <a:buNone/>
              <a:defRPr/>
            </a:lvl3pPr>
            <a:lvl4pPr lvl="3">
              <a:spcBef>
                <a:spcPts val="0"/>
              </a:spcBef>
              <a:spcAft>
                <a:spcPts val="0"/>
              </a:spcAft>
              <a:buSzPts val="300"/>
              <a:buNone/>
              <a:defRPr/>
            </a:lvl4pPr>
            <a:lvl5pPr lvl="4">
              <a:spcBef>
                <a:spcPts val="0"/>
              </a:spcBef>
              <a:spcAft>
                <a:spcPts val="0"/>
              </a:spcAft>
              <a:buSzPts val="300"/>
              <a:buNone/>
              <a:defRPr/>
            </a:lvl5pPr>
            <a:lvl6pPr lvl="5">
              <a:spcBef>
                <a:spcPts val="0"/>
              </a:spcBef>
              <a:spcAft>
                <a:spcPts val="0"/>
              </a:spcAft>
              <a:buSzPts val="300"/>
              <a:buNone/>
              <a:defRPr/>
            </a:lvl6pPr>
            <a:lvl7pPr lvl="6">
              <a:spcBef>
                <a:spcPts val="0"/>
              </a:spcBef>
              <a:spcAft>
                <a:spcPts val="0"/>
              </a:spcAft>
              <a:buSzPts val="300"/>
              <a:buNone/>
              <a:defRPr/>
            </a:lvl7pPr>
            <a:lvl8pPr lvl="7">
              <a:spcBef>
                <a:spcPts val="0"/>
              </a:spcBef>
              <a:spcAft>
                <a:spcPts val="0"/>
              </a:spcAft>
              <a:buSzPts val="300"/>
              <a:buNone/>
              <a:defRPr/>
            </a:lvl8pPr>
            <a:lvl9pPr lvl="8">
              <a:spcBef>
                <a:spcPts val="0"/>
              </a:spcBef>
              <a:spcAft>
                <a:spcPts val="0"/>
              </a:spcAft>
              <a:buSzPts val="300"/>
              <a:buNone/>
              <a:defRPr/>
            </a:lvl9pPr>
          </a:lstStyle>
          <a:p>
            <a:endParaRPr/>
          </a:p>
        </p:txBody>
      </p:sp>
      <p:sp>
        <p:nvSpPr>
          <p:cNvPr id="130" name="Google Shape;130;p25"/>
          <p:cNvSpPr txBox="1">
            <a:spLocks noGrp="1"/>
          </p:cNvSpPr>
          <p:nvPr>
            <p:ph type="body" idx="1"/>
          </p:nvPr>
        </p:nvSpPr>
        <p:spPr>
          <a:xfrm>
            <a:off x="79350" y="734822"/>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31" name="Google Shape;131;p25"/>
          <p:cNvSpPr txBox="1">
            <a:spLocks noGrp="1"/>
          </p:cNvSpPr>
          <p:nvPr>
            <p:ph type="body" idx="2"/>
          </p:nvPr>
        </p:nvSpPr>
        <p:spPr>
          <a:xfrm>
            <a:off x="1044450" y="734822"/>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32" name="Google Shape;132;p25"/>
          <p:cNvSpPr txBox="1">
            <a:spLocks noGrp="1"/>
          </p:cNvSpPr>
          <p:nvPr>
            <p:ph type="body" idx="3"/>
          </p:nvPr>
        </p:nvSpPr>
        <p:spPr>
          <a:xfrm>
            <a:off x="2009550" y="734822"/>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33" name="Google Shape;133;p25"/>
          <p:cNvSpPr txBox="1">
            <a:spLocks noGrp="1"/>
          </p:cNvSpPr>
          <p:nvPr>
            <p:ph type="body" idx="4"/>
          </p:nvPr>
        </p:nvSpPr>
        <p:spPr>
          <a:xfrm>
            <a:off x="79350" y="2962913"/>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34" name="Google Shape;134;p25"/>
          <p:cNvSpPr txBox="1">
            <a:spLocks noGrp="1"/>
          </p:cNvSpPr>
          <p:nvPr>
            <p:ph type="body" idx="5"/>
          </p:nvPr>
        </p:nvSpPr>
        <p:spPr>
          <a:xfrm>
            <a:off x="1044450" y="2962913"/>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
        <p:nvSpPr>
          <p:cNvPr id="135" name="Google Shape;135;p25"/>
          <p:cNvSpPr txBox="1">
            <a:spLocks noGrp="1"/>
          </p:cNvSpPr>
          <p:nvPr>
            <p:ph type="body" idx="6"/>
          </p:nvPr>
        </p:nvSpPr>
        <p:spPr>
          <a:xfrm>
            <a:off x="2009550" y="2962913"/>
            <a:ext cx="919200" cy="2034600"/>
          </a:xfrm>
          <a:prstGeom prst="rect">
            <a:avLst/>
          </a:prstGeom>
          <a:noFill/>
          <a:ln>
            <a:noFill/>
          </a:ln>
        </p:spPr>
        <p:txBody>
          <a:bodyPr spcFirstLastPara="1" wrap="square" lIns="0" tIns="0" rIns="0" bIns="0" anchor="t" anchorCtr="0">
            <a:normAutofit/>
          </a:bodyPr>
          <a:lstStyle>
            <a:lvl1pPr marL="457200" lvl="0" indent="-254000" algn="l">
              <a:lnSpc>
                <a:spcPct val="90000"/>
              </a:lnSpc>
              <a:spcBef>
                <a:spcPts val="200"/>
              </a:spcBef>
              <a:spcAft>
                <a:spcPts val="0"/>
              </a:spcAft>
              <a:buClr>
                <a:schemeClr val="dk1"/>
              </a:buClr>
              <a:buSzPts val="400"/>
              <a:buChar char="•"/>
              <a:defRPr/>
            </a:lvl1pPr>
            <a:lvl2pPr marL="914400" lvl="1" indent="-254000" algn="l">
              <a:lnSpc>
                <a:spcPct val="90000"/>
              </a:lnSpc>
              <a:spcBef>
                <a:spcPts val="100"/>
              </a:spcBef>
              <a:spcAft>
                <a:spcPts val="0"/>
              </a:spcAft>
              <a:buClr>
                <a:schemeClr val="dk1"/>
              </a:buClr>
              <a:buSzPts val="400"/>
              <a:buChar char="•"/>
              <a:defRPr/>
            </a:lvl2pPr>
            <a:lvl3pPr marL="1371600" lvl="2" indent="-254000" algn="l">
              <a:lnSpc>
                <a:spcPct val="90000"/>
              </a:lnSpc>
              <a:spcBef>
                <a:spcPts val="100"/>
              </a:spcBef>
              <a:spcAft>
                <a:spcPts val="0"/>
              </a:spcAft>
              <a:buClr>
                <a:schemeClr val="dk1"/>
              </a:buClr>
              <a:buSzPts val="400"/>
              <a:buChar char="•"/>
              <a:defRPr/>
            </a:lvl3pPr>
            <a:lvl4pPr marL="1828800" lvl="3" indent="-254000" algn="l">
              <a:lnSpc>
                <a:spcPct val="90000"/>
              </a:lnSpc>
              <a:spcBef>
                <a:spcPts val="100"/>
              </a:spcBef>
              <a:spcAft>
                <a:spcPts val="0"/>
              </a:spcAft>
              <a:buClr>
                <a:schemeClr val="dk1"/>
              </a:buClr>
              <a:buSzPts val="400"/>
              <a:buChar char="•"/>
              <a:defRPr/>
            </a:lvl4pPr>
            <a:lvl5pPr marL="2286000" lvl="4" indent="-254000" algn="l">
              <a:lnSpc>
                <a:spcPct val="90000"/>
              </a:lnSpc>
              <a:spcBef>
                <a:spcPts val="100"/>
              </a:spcBef>
              <a:spcAft>
                <a:spcPts val="0"/>
              </a:spcAft>
              <a:buClr>
                <a:schemeClr val="dk1"/>
              </a:buClr>
              <a:buSzPts val="400"/>
              <a:buChar char="•"/>
              <a:defRPr/>
            </a:lvl5pPr>
            <a:lvl6pPr marL="2743200" lvl="5" indent="-254000" algn="l">
              <a:lnSpc>
                <a:spcPct val="90000"/>
              </a:lnSpc>
              <a:spcBef>
                <a:spcPts val="100"/>
              </a:spcBef>
              <a:spcAft>
                <a:spcPts val="0"/>
              </a:spcAft>
              <a:buClr>
                <a:schemeClr val="dk1"/>
              </a:buClr>
              <a:buSzPts val="400"/>
              <a:buChar char="•"/>
              <a:defRPr/>
            </a:lvl6pPr>
            <a:lvl7pPr marL="3200400" lvl="6" indent="-254000" algn="l">
              <a:lnSpc>
                <a:spcPct val="90000"/>
              </a:lnSpc>
              <a:spcBef>
                <a:spcPts val="100"/>
              </a:spcBef>
              <a:spcAft>
                <a:spcPts val="0"/>
              </a:spcAft>
              <a:buClr>
                <a:schemeClr val="dk1"/>
              </a:buClr>
              <a:buSzPts val="400"/>
              <a:buChar char="•"/>
              <a:defRPr/>
            </a:lvl7pPr>
            <a:lvl8pPr marL="3657600" lvl="7" indent="-254000" algn="l">
              <a:lnSpc>
                <a:spcPct val="90000"/>
              </a:lnSpc>
              <a:spcBef>
                <a:spcPts val="100"/>
              </a:spcBef>
              <a:spcAft>
                <a:spcPts val="0"/>
              </a:spcAft>
              <a:buClr>
                <a:schemeClr val="dk1"/>
              </a:buClr>
              <a:buSzPts val="400"/>
              <a:buChar char="•"/>
              <a:defRPr/>
            </a:lvl8pPr>
            <a:lvl9pPr marL="4114800" lvl="8" indent="-254000" algn="l">
              <a:lnSpc>
                <a:spcPct val="90000"/>
              </a:lnSpc>
              <a:spcBef>
                <a:spcPts val="100"/>
              </a:spcBef>
              <a:spcAft>
                <a:spcPts val="0"/>
              </a:spcAft>
              <a:buClr>
                <a:schemeClr val="dk1"/>
              </a:buClr>
              <a:buSzPts val="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84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AutoNum type="arabicPeriod"/>
              <a:defRPr sz="2400"/>
            </a:lvl1pPr>
            <a:lvl2pPr marL="914400" lvl="1" indent="-298450">
              <a:spcBef>
                <a:spcPts val="0"/>
              </a:spcBef>
              <a:spcAft>
                <a:spcPts val="0"/>
              </a:spcAft>
              <a:buSzPts val="1100"/>
              <a:buAutoNum type="alphaLcPeriod"/>
              <a:defRPr/>
            </a:lvl2pPr>
            <a:lvl3pPr marL="1371600" lvl="2" indent="-298450">
              <a:spcBef>
                <a:spcPts val="0"/>
              </a:spcBef>
              <a:spcAft>
                <a:spcPts val="0"/>
              </a:spcAft>
              <a:buSzPts val="1100"/>
              <a:buAutoNum type="romanLcPeriod"/>
              <a:defRPr/>
            </a:lvl3pPr>
            <a:lvl4pPr marL="1828800" lvl="3" indent="-298450">
              <a:spcBef>
                <a:spcPts val="0"/>
              </a:spcBef>
              <a:spcAft>
                <a:spcPts val="0"/>
              </a:spcAft>
              <a:buSzPts val="1100"/>
              <a:buAutoNum type="arabicPeriod"/>
              <a:defRPr/>
            </a:lvl4pPr>
            <a:lvl5pPr marL="2286000" lvl="4" indent="-298450">
              <a:spcBef>
                <a:spcPts val="0"/>
              </a:spcBef>
              <a:spcAft>
                <a:spcPts val="0"/>
              </a:spcAft>
              <a:buSzPts val="1100"/>
              <a:buAutoNum type="alphaLcPeriod"/>
              <a:defRPr/>
            </a:lvl5pPr>
            <a:lvl6pPr marL="2743200" lvl="5" indent="-298450">
              <a:spcBef>
                <a:spcPts val="0"/>
              </a:spcBef>
              <a:spcAft>
                <a:spcPts val="0"/>
              </a:spcAft>
              <a:buSzPts val="1100"/>
              <a:buAutoNum type="romanLcPeriod"/>
              <a:defRPr/>
            </a:lvl6pPr>
            <a:lvl7pPr marL="3200400" lvl="6" indent="-298450">
              <a:spcBef>
                <a:spcPts val="0"/>
              </a:spcBef>
              <a:spcAft>
                <a:spcPts val="0"/>
              </a:spcAft>
              <a:buSzPts val="1100"/>
              <a:buAutoNum type="arabicPeriod"/>
              <a:defRPr/>
            </a:lvl7pPr>
            <a:lvl8pPr marL="3657600" lvl="7" indent="-298450">
              <a:spcBef>
                <a:spcPts val="0"/>
              </a:spcBef>
              <a:spcAft>
                <a:spcPts val="0"/>
              </a:spcAft>
              <a:buSzPts val="1100"/>
              <a:buAutoNum type="alphaLcPeriod"/>
              <a:defRPr/>
            </a:lvl8pPr>
            <a:lvl9pPr marL="4114800" lvl="8" indent="-298450">
              <a:spcBef>
                <a:spcPts val="0"/>
              </a:spcBef>
              <a:spcAft>
                <a:spcPts val="0"/>
              </a:spcAft>
              <a:buSzPts val="1100"/>
              <a:buAutoNum type="romanLcPeriod"/>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sz="18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sz="18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591725" y="96103"/>
            <a:ext cx="5860200" cy="508200"/>
          </a:xfrm>
          <a:prstGeom prst="rect">
            <a:avLst/>
          </a:prstGeom>
          <a:noFill/>
          <a:ln>
            <a:noFill/>
          </a:ln>
        </p:spPr>
        <p:txBody>
          <a:bodyPr spcFirstLastPara="1" wrap="square" lIns="64175" tIns="32125" rIns="64175" bIns="32125" anchor="ctr" anchorCtr="0">
            <a:noAutofit/>
          </a:bodyPr>
          <a:lstStyle>
            <a:lvl1pPr marR="0" lvl="0" algn="l">
              <a:lnSpc>
                <a:spcPct val="90000"/>
              </a:lnSpc>
              <a:spcBef>
                <a:spcPts val="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lvl="1">
              <a:spcBef>
                <a:spcPts val="0"/>
              </a:spcBef>
              <a:spcAft>
                <a:spcPts val="0"/>
              </a:spcAft>
              <a:buSzPts val="300"/>
              <a:buNone/>
              <a:defRPr sz="400"/>
            </a:lvl2pPr>
            <a:lvl3pPr lvl="2">
              <a:spcBef>
                <a:spcPts val="0"/>
              </a:spcBef>
              <a:spcAft>
                <a:spcPts val="0"/>
              </a:spcAft>
              <a:buSzPts val="300"/>
              <a:buNone/>
              <a:defRPr sz="400"/>
            </a:lvl3pPr>
            <a:lvl4pPr lvl="3">
              <a:spcBef>
                <a:spcPts val="0"/>
              </a:spcBef>
              <a:spcAft>
                <a:spcPts val="0"/>
              </a:spcAft>
              <a:buSzPts val="300"/>
              <a:buNone/>
              <a:defRPr sz="400"/>
            </a:lvl4pPr>
            <a:lvl5pPr lvl="4">
              <a:spcBef>
                <a:spcPts val="0"/>
              </a:spcBef>
              <a:spcAft>
                <a:spcPts val="0"/>
              </a:spcAft>
              <a:buSzPts val="300"/>
              <a:buNone/>
              <a:defRPr sz="400"/>
            </a:lvl5pPr>
            <a:lvl6pPr lvl="5">
              <a:spcBef>
                <a:spcPts val="0"/>
              </a:spcBef>
              <a:spcAft>
                <a:spcPts val="0"/>
              </a:spcAft>
              <a:buSzPts val="300"/>
              <a:buNone/>
              <a:defRPr sz="400"/>
            </a:lvl6pPr>
            <a:lvl7pPr lvl="6">
              <a:spcBef>
                <a:spcPts val="0"/>
              </a:spcBef>
              <a:spcAft>
                <a:spcPts val="0"/>
              </a:spcAft>
              <a:buSzPts val="300"/>
              <a:buNone/>
              <a:defRPr sz="400"/>
            </a:lvl7pPr>
            <a:lvl8pPr lvl="7">
              <a:spcBef>
                <a:spcPts val="0"/>
              </a:spcBef>
              <a:spcAft>
                <a:spcPts val="0"/>
              </a:spcAft>
              <a:buSzPts val="300"/>
              <a:buNone/>
              <a:defRPr sz="400"/>
            </a:lvl8pPr>
            <a:lvl9pPr lvl="8">
              <a:spcBef>
                <a:spcPts val="0"/>
              </a:spcBef>
              <a:spcAft>
                <a:spcPts val="0"/>
              </a:spcAft>
              <a:buSzPts val="300"/>
              <a:buNone/>
              <a:defRPr sz="400"/>
            </a:lvl9pPr>
          </a:lstStyle>
          <a:p>
            <a:endParaRPr/>
          </a:p>
        </p:txBody>
      </p:sp>
      <p:sp>
        <p:nvSpPr>
          <p:cNvPr id="84" name="Google Shape;84;p13"/>
          <p:cNvSpPr txBox="1">
            <a:spLocks noGrp="1"/>
          </p:cNvSpPr>
          <p:nvPr>
            <p:ph type="body" idx="1"/>
          </p:nvPr>
        </p:nvSpPr>
        <p:spPr>
          <a:xfrm>
            <a:off x="79350" y="734822"/>
            <a:ext cx="2854200" cy="4265700"/>
          </a:xfrm>
          <a:prstGeom prst="rect">
            <a:avLst/>
          </a:prstGeom>
          <a:noFill/>
          <a:ln>
            <a:noFill/>
          </a:ln>
        </p:spPr>
        <p:txBody>
          <a:bodyPr spcFirstLastPara="1" wrap="square" lIns="64175" tIns="32125" rIns="64175" bIns="32125" anchor="t" anchorCtr="0">
            <a:normAutofit/>
          </a:bodyPr>
          <a:lstStyle>
            <a:lvl1pPr marL="457200" marR="0" lvl="0" indent="-266700" algn="l">
              <a:lnSpc>
                <a:spcPct val="90000"/>
              </a:lnSpc>
              <a:spcBef>
                <a:spcPts val="200"/>
              </a:spcBef>
              <a:spcAft>
                <a:spcPts val="0"/>
              </a:spcAft>
              <a:buClr>
                <a:schemeClr val="dk1"/>
              </a:buClr>
              <a:buSzPts val="600"/>
              <a:buFont typeface="Arial"/>
              <a:buChar char="•"/>
              <a:defRPr sz="600" b="0" i="0" u="none" strike="noStrike" cap="none">
                <a:solidFill>
                  <a:schemeClr val="dk1"/>
                </a:solidFill>
                <a:latin typeface="Arial"/>
                <a:ea typeface="Arial"/>
                <a:cs typeface="Arial"/>
                <a:sym typeface="Arial"/>
              </a:defRPr>
            </a:lvl1pPr>
            <a:lvl2pPr marL="914400" marR="0" lvl="1" indent="-260350" algn="l">
              <a:lnSpc>
                <a:spcPct val="90000"/>
              </a:lnSpc>
              <a:spcBef>
                <a:spcPts val="100"/>
              </a:spcBef>
              <a:spcAft>
                <a:spcPts val="0"/>
              </a:spcAft>
              <a:buClr>
                <a:schemeClr val="dk1"/>
              </a:buClr>
              <a:buSzPts val="500"/>
              <a:buFont typeface="Arial"/>
              <a:buChar char="•"/>
              <a:defRPr sz="500" b="0" i="0" u="none" strike="noStrike" cap="none">
                <a:solidFill>
                  <a:schemeClr val="dk1"/>
                </a:solidFill>
                <a:latin typeface="Arial"/>
                <a:ea typeface="Arial"/>
                <a:cs typeface="Arial"/>
                <a:sym typeface="Arial"/>
              </a:defRPr>
            </a:lvl2pPr>
            <a:lvl3pPr marL="1371600" marR="0" lvl="2"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3pPr>
            <a:lvl4pPr marL="1828800" marR="0" lvl="3"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4pPr>
            <a:lvl5pPr marL="2286000" marR="0" lvl="4"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5pPr>
            <a:lvl6pPr marL="2743200" marR="0" lvl="5"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6pPr>
            <a:lvl7pPr marL="3200400" marR="0" lvl="6"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7pPr>
            <a:lvl8pPr marL="3657600" marR="0" lvl="7"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8pPr>
            <a:lvl9pPr marL="4114800" marR="0" lvl="8"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body" idx="2"/>
          </p:nvPr>
        </p:nvSpPr>
        <p:spPr>
          <a:xfrm>
            <a:off x="3121050" y="734822"/>
            <a:ext cx="2854200" cy="4265700"/>
          </a:xfrm>
          <a:prstGeom prst="rect">
            <a:avLst/>
          </a:prstGeom>
          <a:noFill/>
          <a:ln>
            <a:noFill/>
          </a:ln>
        </p:spPr>
        <p:txBody>
          <a:bodyPr spcFirstLastPara="1" wrap="square" lIns="64175" tIns="32125" rIns="64175" bIns="32125" anchor="t" anchorCtr="0">
            <a:normAutofit/>
          </a:bodyPr>
          <a:lstStyle>
            <a:lvl1pPr marL="457200" marR="0" lvl="0" indent="-266700" algn="l">
              <a:lnSpc>
                <a:spcPct val="90000"/>
              </a:lnSpc>
              <a:spcBef>
                <a:spcPts val="200"/>
              </a:spcBef>
              <a:spcAft>
                <a:spcPts val="0"/>
              </a:spcAft>
              <a:buClr>
                <a:schemeClr val="dk1"/>
              </a:buClr>
              <a:buSzPts val="600"/>
              <a:buFont typeface="Arial"/>
              <a:buChar char="•"/>
              <a:defRPr sz="600" b="0" i="0" u="none" strike="noStrike" cap="none">
                <a:solidFill>
                  <a:schemeClr val="dk1"/>
                </a:solidFill>
                <a:latin typeface="Arial"/>
                <a:ea typeface="Arial"/>
                <a:cs typeface="Arial"/>
                <a:sym typeface="Arial"/>
              </a:defRPr>
            </a:lvl1pPr>
            <a:lvl2pPr marL="914400" marR="0" lvl="1" indent="-260350" algn="l">
              <a:lnSpc>
                <a:spcPct val="90000"/>
              </a:lnSpc>
              <a:spcBef>
                <a:spcPts val="100"/>
              </a:spcBef>
              <a:spcAft>
                <a:spcPts val="0"/>
              </a:spcAft>
              <a:buClr>
                <a:schemeClr val="dk1"/>
              </a:buClr>
              <a:buSzPts val="500"/>
              <a:buFont typeface="Arial"/>
              <a:buChar char="•"/>
              <a:defRPr sz="500" b="0" i="0" u="none" strike="noStrike" cap="none">
                <a:solidFill>
                  <a:schemeClr val="dk1"/>
                </a:solidFill>
                <a:latin typeface="Arial"/>
                <a:ea typeface="Arial"/>
                <a:cs typeface="Arial"/>
                <a:sym typeface="Arial"/>
              </a:defRPr>
            </a:lvl2pPr>
            <a:lvl3pPr marL="1371600" marR="0" lvl="2"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3pPr>
            <a:lvl4pPr marL="1828800" marR="0" lvl="3"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4pPr>
            <a:lvl5pPr marL="2286000" marR="0" lvl="4"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5pPr>
            <a:lvl6pPr marL="2743200" marR="0" lvl="5"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6pPr>
            <a:lvl7pPr marL="3200400" marR="0" lvl="6"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7pPr>
            <a:lvl8pPr marL="3657600" marR="0" lvl="7"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8pPr>
            <a:lvl9pPr marL="4114800" marR="0" lvl="8"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3"/>
          </p:nvPr>
        </p:nvSpPr>
        <p:spPr>
          <a:xfrm>
            <a:off x="6162675" y="734822"/>
            <a:ext cx="2854200" cy="4265700"/>
          </a:xfrm>
          <a:prstGeom prst="rect">
            <a:avLst/>
          </a:prstGeom>
          <a:noFill/>
          <a:ln>
            <a:noFill/>
          </a:ln>
        </p:spPr>
        <p:txBody>
          <a:bodyPr spcFirstLastPara="1" wrap="square" lIns="64175" tIns="32125" rIns="64175" bIns="32125" anchor="t" anchorCtr="0">
            <a:normAutofit/>
          </a:bodyPr>
          <a:lstStyle>
            <a:lvl1pPr marL="457200" marR="0" lvl="0" indent="-266700" algn="l">
              <a:lnSpc>
                <a:spcPct val="90000"/>
              </a:lnSpc>
              <a:spcBef>
                <a:spcPts val="200"/>
              </a:spcBef>
              <a:spcAft>
                <a:spcPts val="0"/>
              </a:spcAft>
              <a:buClr>
                <a:schemeClr val="dk1"/>
              </a:buClr>
              <a:buSzPts val="600"/>
              <a:buFont typeface="Arial"/>
              <a:buChar char="•"/>
              <a:defRPr sz="600" b="0" i="0" u="none" strike="noStrike" cap="none">
                <a:solidFill>
                  <a:schemeClr val="dk1"/>
                </a:solidFill>
                <a:latin typeface="Arial"/>
                <a:ea typeface="Arial"/>
                <a:cs typeface="Arial"/>
                <a:sym typeface="Arial"/>
              </a:defRPr>
            </a:lvl1pPr>
            <a:lvl2pPr marL="914400" marR="0" lvl="1" indent="-260350" algn="l">
              <a:lnSpc>
                <a:spcPct val="90000"/>
              </a:lnSpc>
              <a:spcBef>
                <a:spcPts val="100"/>
              </a:spcBef>
              <a:spcAft>
                <a:spcPts val="0"/>
              </a:spcAft>
              <a:buClr>
                <a:schemeClr val="dk1"/>
              </a:buClr>
              <a:buSzPts val="500"/>
              <a:buFont typeface="Arial"/>
              <a:buChar char="•"/>
              <a:defRPr sz="500" b="0" i="0" u="none" strike="noStrike" cap="none">
                <a:solidFill>
                  <a:schemeClr val="dk1"/>
                </a:solidFill>
                <a:latin typeface="Arial"/>
                <a:ea typeface="Arial"/>
                <a:cs typeface="Arial"/>
                <a:sym typeface="Arial"/>
              </a:defRPr>
            </a:lvl2pPr>
            <a:lvl3pPr marL="1371600" marR="0" lvl="2"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3pPr>
            <a:lvl4pPr marL="1828800" marR="0" lvl="3"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4pPr>
            <a:lvl5pPr marL="2286000" marR="0" lvl="4"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5pPr>
            <a:lvl6pPr marL="2743200" marR="0" lvl="5"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6pPr>
            <a:lvl7pPr marL="3200400" marR="0" lvl="6"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7pPr>
            <a:lvl8pPr marL="3657600" marR="0" lvl="7"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8pPr>
            <a:lvl9pPr marL="4114800" marR="0" lvl="8" indent="-254000" algn="l">
              <a:lnSpc>
                <a:spcPct val="90000"/>
              </a:lnSpc>
              <a:spcBef>
                <a:spcPts val="100"/>
              </a:spcBef>
              <a:spcAft>
                <a:spcPts val="0"/>
              </a:spcAft>
              <a:buClr>
                <a:schemeClr val="dk1"/>
              </a:buClr>
              <a:buSzPts val="400"/>
              <a:buFont typeface="Arial"/>
              <a:buChar char="•"/>
              <a:defRPr sz="400" b="0" i="0" u="none" strike="noStrike" cap="none">
                <a:solidFill>
                  <a:schemeClr val="dk1"/>
                </a:solidFill>
                <a:latin typeface="Arial"/>
                <a:ea typeface="Arial"/>
                <a:cs typeface="Arial"/>
                <a:sym typeface="Arial"/>
              </a:defRPr>
            </a:lvl9pPr>
          </a:lstStyle>
          <a:p>
            <a:endParaRPr/>
          </a:p>
        </p:txBody>
      </p:sp>
      <p:pic>
        <p:nvPicPr>
          <p:cNvPr id="87" name="Google Shape;87;p13"/>
          <p:cNvPicPr preferRelativeResize="0"/>
          <p:nvPr/>
        </p:nvPicPr>
        <p:blipFill rotWithShape="1">
          <a:blip r:embed="rId14">
            <a:alphaModFix/>
          </a:blip>
          <a:srcRect/>
          <a:stretch/>
        </p:blipFill>
        <p:spPr>
          <a:xfrm>
            <a:off x="7872259" y="177600"/>
            <a:ext cx="834904" cy="2728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presentation/d/18xxDrKO_1tWIvTHF391GjM0mBHphdS0Li9AEs8JkN4U/edit?slide=id.g21cf409edef_0_308#slide=id.g21cf409edef_0_30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s-people.bu.edu/mathan/classes/CS697-Spring2020/slides/cs697_week6.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jp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g"/><Relationship Id="rId17" Type="http://schemas.openxmlformats.org/officeDocument/2006/relationships/image" Target="../media/image46.jpg"/><Relationship Id="rId2" Type="http://schemas.openxmlformats.org/officeDocument/2006/relationships/notesSlide" Target="../notesSlides/notesSlide46.xml"/><Relationship Id="rId16" Type="http://schemas.openxmlformats.org/officeDocument/2006/relationships/image" Target="../media/image45.jp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5" Type="http://schemas.openxmlformats.org/officeDocument/2006/relationships/image" Target="../media/image44.jpg"/><Relationship Id="rId10" Type="http://schemas.openxmlformats.org/officeDocument/2006/relationships/image" Target="../media/image39.jpg"/><Relationship Id="rId19" Type="http://schemas.openxmlformats.org/officeDocument/2006/relationships/image" Target="../media/image48.jp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53.xml"/><Relationship Id="rId16"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3.png"/><Relationship Id="rId7" Type="http://schemas.openxmlformats.org/officeDocument/2006/relationships/image" Target="../media/image58.jpg"/><Relationship Id="rId12" Type="http://schemas.openxmlformats.org/officeDocument/2006/relationships/image" Target="../media/image63.png"/><Relationship Id="rId2" Type="http://schemas.openxmlformats.org/officeDocument/2006/relationships/notesSlide" Target="../notesSlides/notesSlide55.xml"/><Relationship Id="rId16"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5.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60.png"/><Relationship Id="rId14" Type="http://schemas.openxmlformats.org/officeDocument/2006/relationships/image" Target="../media/image65.png"/></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latin typeface="Calibri"/>
                <a:ea typeface="Calibri"/>
                <a:cs typeface="Calibri"/>
                <a:sym typeface="Calibri"/>
              </a:rPr>
              <a:t>Presenting research work</a:t>
            </a:r>
            <a:endParaRPr>
              <a:latin typeface="Calibri"/>
              <a:ea typeface="Calibri"/>
              <a:cs typeface="Calibri"/>
              <a:sym typeface="Calibri"/>
            </a:endParaRPr>
          </a:p>
          <a:p>
            <a:pPr marL="0" lvl="0" indent="0" algn="l" rtl="0">
              <a:spcBef>
                <a:spcPts val="0"/>
              </a:spcBef>
              <a:spcAft>
                <a:spcPts val="0"/>
              </a:spcAft>
              <a:buNone/>
            </a:pPr>
            <a:r>
              <a:rPr lang="ru" sz="4033">
                <a:latin typeface="Calibri"/>
                <a:ea typeface="Calibri"/>
                <a:cs typeface="Calibri"/>
                <a:sym typeface="Calibri"/>
              </a:rPr>
              <a:t>How to be a good communicator</a:t>
            </a:r>
            <a:endParaRPr sz="4033">
              <a:latin typeface="Calibri"/>
              <a:ea typeface="Calibri"/>
              <a:cs typeface="Calibri"/>
              <a:sym typeface="Calibri"/>
            </a:endParaRPr>
          </a:p>
        </p:txBody>
      </p:sp>
      <p:sp>
        <p:nvSpPr>
          <p:cNvPr id="141" name="Google Shape;141;p26"/>
          <p:cNvSpPr txBox="1">
            <a:spLocks noGrp="1"/>
          </p:cNvSpPr>
          <p:nvPr>
            <p:ph type="subTitle" idx="1"/>
          </p:nvPr>
        </p:nvSpPr>
        <p:spPr>
          <a:xfrm>
            <a:off x="729625" y="3172900"/>
            <a:ext cx="7688100" cy="13938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ru" sz="1800"/>
              <a:t>Andrew Briasco-Stewart</a:t>
            </a:r>
            <a:endParaRPr sz="1800"/>
          </a:p>
          <a:p>
            <a:pPr marL="0" lvl="0" indent="0" algn="l" rtl="0">
              <a:lnSpc>
                <a:spcPct val="150000"/>
              </a:lnSpc>
              <a:spcBef>
                <a:spcPts val="0"/>
              </a:spcBef>
              <a:spcAft>
                <a:spcPts val="0"/>
              </a:spcAft>
              <a:buNone/>
            </a:pPr>
            <a:r>
              <a:rPr lang="ru" sz="1800"/>
              <a:t>Xavier Thomas</a:t>
            </a:r>
            <a:endParaRPr sz="1800"/>
          </a:p>
          <a:p>
            <a:pPr marL="0" lvl="0" indent="0" algn="l" rtl="0">
              <a:lnSpc>
                <a:spcPct val="150000"/>
              </a:lnSpc>
              <a:spcBef>
                <a:spcPts val="0"/>
              </a:spcBef>
              <a:spcAft>
                <a:spcPts val="0"/>
              </a:spcAft>
              <a:buNone/>
            </a:pPr>
            <a:r>
              <a:rPr lang="ru" sz="1800"/>
              <a:t>Anatoly Zavyalov</a:t>
            </a:r>
            <a:endParaRPr sz="1800"/>
          </a:p>
        </p:txBody>
      </p:sp>
      <p:sp>
        <p:nvSpPr>
          <p:cNvPr id="142" name="Google Shape;142;p26"/>
          <p:cNvSpPr txBox="1"/>
          <p:nvPr/>
        </p:nvSpPr>
        <p:spPr>
          <a:xfrm>
            <a:off x="326175" y="4768825"/>
            <a:ext cx="65235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accent1"/>
                </a:solidFill>
                <a:latin typeface="Lato"/>
                <a:ea typeface="Lato"/>
                <a:cs typeface="Lato"/>
                <a:sym typeface="Lato"/>
              </a:rPr>
              <a:t>Portions of this deck are inspired by previous instances of this course (</a:t>
            </a:r>
            <a:r>
              <a:rPr lang="ru" sz="1300" u="sng">
                <a:solidFill>
                  <a:schemeClr val="hlink"/>
                </a:solidFill>
                <a:latin typeface="Lato"/>
                <a:ea typeface="Lato"/>
                <a:cs typeface="Lato"/>
                <a:sym typeface="Lato"/>
                <a:hlinkClick r:id="rId3"/>
              </a:rPr>
              <a:t>here</a:t>
            </a:r>
            <a:r>
              <a:rPr lang="ru" sz="1300">
                <a:solidFill>
                  <a:schemeClr val="accent1"/>
                </a:solidFill>
                <a:latin typeface="Lato"/>
                <a:ea typeface="Lato"/>
                <a:cs typeface="Lato"/>
                <a:sym typeface="Lato"/>
              </a:rPr>
              <a:t> &amp; </a:t>
            </a:r>
            <a:r>
              <a:rPr lang="ru" sz="1300" u="sng">
                <a:solidFill>
                  <a:schemeClr val="hlink"/>
                </a:solidFill>
                <a:latin typeface="Lato"/>
                <a:ea typeface="Lato"/>
                <a:cs typeface="Lato"/>
                <a:sym typeface="Lato"/>
                <a:hlinkClick r:id="rId4"/>
              </a:rPr>
              <a:t>here</a:t>
            </a:r>
            <a:r>
              <a:rPr lang="ru" sz="1300">
                <a:solidFill>
                  <a:schemeClr val="accent1"/>
                </a:solidFill>
                <a:latin typeface="Lato"/>
                <a:ea typeface="Lato"/>
                <a:cs typeface="Lato"/>
                <a:sym typeface="Lato"/>
              </a:rPr>
              <a:t>)</a:t>
            </a:r>
            <a:endParaRPr sz="1300">
              <a:solidFill>
                <a:schemeClr val="accen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a:t>Rehearse!</a:t>
            </a:r>
            <a:endParaRPr sz="3000"/>
          </a:p>
        </p:txBody>
      </p:sp>
      <p:sp>
        <p:nvSpPr>
          <p:cNvPr id="217" name="Google Shape;217;p35"/>
          <p:cNvSpPr txBox="1">
            <a:spLocks noGrp="1"/>
          </p:cNvSpPr>
          <p:nvPr>
            <p:ph type="body" idx="1"/>
          </p:nvPr>
        </p:nvSpPr>
        <p:spPr>
          <a:xfrm>
            <a:off x="729325" y="2078875"/>
            <a:ext cx="5529300" cy="24951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ru" sz="2100"/>
              <a:t>Time yourself! </a:t>
            </a:r>
            <a:r>
              <a:rPr lang="ru" sz="2100" i="1"/>
              <a:t>(Could even record yourself!)</a:t>
            </a:r>
            <a:endParaRPr sz="2100" i="1"/>
          </a:p>
          <a:p>
            <a:pPr marL="457200" lvl="0" indent="-330200" algn="l" rtl="0">
              <a:lnSpc>
                <a:spcPct val="150000"/>
              </a:lnSpc>
              <a:spcBef>
                <a:spcPts val="0"/>
              </a:spcBef>
              <a:spcAft>
                <a:spcPts val="0"/>
              </a:spcAft>
              <a:buSzPts val="1600"/>
              <a:buChar char="●"/>
            </a:pPr>
            <a:r>
              <a:rPr lang="ru" sz="2100"/>
              <a:t>Goal: Be rehearsed </a:t>
            </a:r>
            <a:r>
              <a:rPr lang="ru" sz="2100" i="1"/>
              <a:t>without sounding rehearsed</a:t>
            </a:r>
            <a:endParaRPr sz="2100"/>
          </a:p>
          <a:p>
            <a:pPr marL="457200" lvl="0" indent="-330200" algn="l" rtl="0">
              <a:lnSpc>
                <a:spcPct val="150000"/>
              </a:lnSpc>
              <a:spcBef>
                <a:spcPts val="0"/>
              </a:spcBef>
              <a:spcAft>
                <a:spcPts val="0"/>
              </a:spcAft>
              <a:buSzPts val="1600"/>
              <a:buChar char="●"/>
            </a:pPr>
            <a:r>
              <a:rPr lang="ru" sz="2100"/>
              <a:t>Give practice talks to your advisor, colleagues, or friends</a:t>
            </a:r>
            <a:endParaRPr sz="2100"/>
          </a:p>
        </p:txBody>
      </p:sp>
      <p:pic>
        <p:nvPicPr>
          <p:cNvPr id="218" name="Google Shape;218;p35"/>
          <p:cNvPicPr preferRelativeResize="0"/>
          <p:nvPr/>
        </p:nvPicPr>
        <p:blipFill>
          <a:blip r:embed="rId3">
            <a:alphaModFix/>
          </a:blip>
          <a:stretch>
            <a:fillRect/>
          </a:stretch>
        </p:blipFill>
        <p:spPr>
          <a:xfrm>
            <a:off x="6411025" y="2082450"/>
            <a:ext cx="2580575" cy="22486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3600"/>
              <a:t>Recap: Preparing your Talk</a:t>
            </a:r>
            <a:endParaRPr sz="3600"/>
          </a:p>
        </p:txBody>
      </p:sp>
      <p:sp>
        <p:nvSpPr>
          <p:cNvPr id="224" name="Google Shape;224;p36"/>
          <p:cNvSpPr txBox="1">
            <a:spLocks noGrp="1"/>
          </p:cNvSpPr>
          <p:nvPr>
            <p:ph type="body" idx="1"/>
          </p:nvPr>
        </p:nvSpPr>
        <p:spPr>
          <a:xfrm>
            <a:off x="729325" y="2078875"/>
            <a:ext cx="7688400" cy="22611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ru" sz="2200" dirty="0"/>
              <a:t>Know your audience!</a:t>
            </a:r>
            <a:endParaRPr sz="2200" dirty="0"/>
          </a:p>
          <a:p>
            <a:pPr marL="457200" lvl="0" indent="-342900" algn="l" rtl="0">
              <a:lnSpc>
                <a:spcPct val="150000"/>
              </a:lnSpc>
              <a:spcBef>
                <a:spcPts val="0"/>
              </a:spcBef>
              <a:spcAft>
                <a:spcPts val="0"/>
              </a:spcAft>
              <a:buSzPts val="1800"/>
              <a:buChar char="●"/>
            </a:pPr>
            <a:r>
              <a:rPr lang="ru" sz="2200" dirty="0"/>
              <a:t>What are the big ideas your audience should take away?</a:t>
            </a:r>
            <a:endParaRPr sz="2200" dirty="0"/>
          </a:p>
          <a:p>
            <a:pPr marL="457200" lvl="0" indent="-342900" algn="l" rtl="0">
              <a:lnSpc>
                <a:spcPct val="150000"/>
              </a:lnSpc>
              <a:spcBef>
                <a:spcPts val="0"/>
              </a:spcBef>
              <a:spcAft>
                <a:spcPts val="0"/>
              </a:spcAft>
              <a:buSzPts val="1800"/>
              <a:buChar char="●"/>
            </a:pPr>
            <a:r>
              <a:rPr lang="ru" sz="2200" dirty="0"/>
              <a:t>Spend time proportional to novelty and coolness.</a:t>
            </a:r>
            <a:endParaRPr sz="2200" dirty="0"/>
          </a:p>
          <a:p>
            <a:pPr marL="457200" lvl="0" indent="-342900" algn="l" rtl="0">
              <a:lnSpc>
                <a:spcPct val="150000"/>
              </a:lnSpc>
              <a:spcBef>
                <a:spcPts val="0"/>
              </a:spcBef>
              <a:spcAft>
                <a:spcPts val="0"/>
              </a:spcAft>
              <a:buSzPts val="1800"/>
              <a:buChar char="●"/>
            </a:pPr>
            <a:r>
              <a:rPr lang="ru" sz="2200" i="1" dirty="0"/>
              <a:t>Rehearse, rehearse, rehearse!</a:t>
            </a:r>
            <a:endParaRPr sz="2200" i="1" dirty="0"/>
          </a:p>
        </p:txBody>
      </p:sp>
      <p:sp>
        <p:nvSpPr>
          <p:cNvPr id="225" name="Google Shape;225;p36"/>
          <p:cNvSpPr txBox="1">
            <a:spLocks noGrp="1"/>
          </p:cNvSpPr>
          <p:nvPr>
            <p:ph type="title"/>
          </p:nvPr>
        </p:nvSpPr>
        <p:spPr>
          <a:xfrm>
            <a:off x="727800" y="4360146"/>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3400" i="1" dirty="0"/>
              <a:t>Any tips for preparing presentations?</a:t>
            </a:r>
            <a:endParaRPr sz="34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FFFFFF"/>
              </a:buClr>
              <a:buSzPct val="100000"/>
              <a:buChar char="❖"/>
            </a:pPr>
            <a:r>
              <a:rPr lang="ru" sz="2822" b="0">
                <a:solidFill>
                  <a:srgbClr val="FFFFFF"/>
                </a:solidFill>
              </a:rPr>
              <a:t>Preparing Your Talk</a:t>
            </a:r>
            <a:endParaRPr sz="2822" b="0">
              <a:solidFill>
                <a:srgbClr val="FFFFFF"/>
              </a:solidFill>
            </a:endParaRPr>
          </a:p>
          <a:p>
            <a:pPr marL="457200" lvl="0" indent="-389889" algn="l" rtl="0">
              <a:lnSpc>
                <a:spcPct val="115000"/>
              </a:lnSpc>
              <a:spcBef>
                <a:spcPts val="0"/>
              </a:spcBef>
              <a:spcAft>
                <a:spcPts val="0"/>
              </a:spcAft>
              <a:buClr>
                <a:srgbClr val="EFEFEF"/>
              </a:buClr>
              <a:buSzPct val="100000"/>
              <a:buChar char="❖"/>
            </a:pPr>
            <a:r>
              <a:rPr lang="ru" sz="2822">
                <a:solidFill>
                  <a:srgbClr val="EFEFEF"/>
                </a:solidFill>
              </a:rPr>
              <a:t>Public Speaking</a:t>
            </a:r>
            <a:endParaRPr sz="2822">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Presentation Design</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Making Diagrams</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Poster Design</a:t>
            </a:r>
            <a:endParaRPr sz="2822" b="0">
              <a:solidFill>
                <a:srgbClr val="EFEFE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2656"/>
              <a:t>There is a very senile person at the very back.</a:t>
            </a:r>
            <a:endParaRPr sz="2260" b="0">
              <a:solidFill>
                <a:schemeClr val="accent1"/>
              </a:solidFill>
              <a:latin typeface="Lato"/>
              <a:ea typeface="Lato"/>
              <a:cs typeface="Lato"/>
              <a:sym typeface="Lato"/>
            </a:endParaRPr>
          </a:p>
        </p:txBody>
      </p:sp>
      <p:sp>
        <p:nvSpPr>
          <p:cNvPr id="236" name="Google Shape;236;p38"/>
          <p:cNvSpPr txBox="1">
            <a:spLocks noGrp="1"/>
          </p:cNvSpPr>
          <p:nvPr>
            <p:ph type="body" idx="1"/>
          </p:nvPr>
        </p:nvSpPr>
        <p:spPr>
          <a:xfrm>
            <a:off x="729450" y="1853850"/>
            <a:ext cx="7688700" cy="2261100"/>
          </a:xfrm>
          <a:prstGeom prst="rect">
            <a:avLst/>
          </a:prstGeom>
        </p:spPr>
        <p:txBody>
          <a:bodyPr spcFirstLastPara="1" wrap="square" lIns="91425" tIns="91425" rIns="91425" bIns="91425" anchor="t" anchorCtr="0">
            <a:normAutofit/>
          </a:bodyPr>
          <a:lstStyle/>
          <a:p>
            <a:pPr marL="457200" lvl="0" indent="-393700" algn="l" rtl="0">
              <a:spcBef>
                <a:spcPts val="0"/>
              </a:spcBef>
              <a:spcAft>
                <a:spcPts val="0"/>
              </a:spcAft>
              <a:buSzPts val="2600"/>
              <a:buChar char="●"/>
            </a:pPr>
            <a:r>
              <a:rPr lang="ru" sz="2600"/>
              <a:t>They can barely see or hear.</a:t>
            </a:r>
            <a:endParaRPr sz="2600"/>
          </a:p>
          <a:p>
            <a:pPr marL="457200" lvl="0" indent="-393700" algn="l" rtl="0">
              <a:spcBef>
                <a:spcPts val="0"/>
              </a:spcBef>
              <a:spcAft>
                <a:spcPts val="0"/>
              </a:spcAft>
              <a:buSzPts val="2600"/>
              <a:buChar char="●"/>
            </a:pPr>
            <a:r>
              <a:rPr lang="ru" sz="2600"/>
              <a:t>They cannot hold more than one train of thought.</a:t>
            </a:r>
            <a:endParaRPr sz="2600"/>
          </a:p>
          <a:p>
            <a:pPr marL="0" lvl="0" indent="0" algn="ctr" rtl="0">
              <a:spcBef>
                <a:spcPts val="1200"/>
              </a:spcBef>
              <a:spcAft>
                <a:spcPts val="1200"/>
              </a:spcAft>
              <a:buNone/>
            </a:pPr>
            <a:r>
              <a:rPr lang="ru" sz="2600" i="1"/>
              <a:t>They should understand your talk!</a:t>
            </a:r>
            <a:endParaRPr sz="2600" i="1"/>
          </a:p>
        </p:txBody>
      </p:sp>
      <p:pic>
        <p:nvPicPr>
          <p:cNvPr id="237" name="Google Shape;237;p38"/>
          <p:cNvPicPr preferRelativeResize="0"/>
          <p:nvPr/>
        </p:nvPicPr>
        <p:blipFill>
          <a:blip r:embed="rId3">
            <a:alphaModFix/>
          </a:blip>
          <a:stretch>
            <a:fillRect/>
          </a:stretch>
        </p:blipFill>
        <p:spPr>
          <a:xfrm>
            <a:off x="0" y="3497293"/>
            <a:ext cx="9144003" cy="16341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Speed of talking</a:t>
            </a:r>
            <a:endParaRPr/>
          </a:p>
        </p:txBody>
      </p:sp>
      <p:sp>
        <p:nvSpPr>
          <p:cNvPr id="243" name="Google Shape;243;p39"/>
          <p:cNvSpPr txBox="1">
            <a:spLocks noGrp="1"/>
          </p:cNvSpPr>
          <p:nvPr>
            <p:ph type="body" idx="1"/>
          </p:nvPr>
        </p:nvSpPr>
        <p:spPr>
          <a:xfrm>
            <a:off x="817875" y="2078875"/>
            <a:ext cx="6838200" cy="2553900"/>
          </a:xfrm>
          <a:prstGeom prst="rect">
            <a:avLst/>
          </a:prstGeom>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Char char="●"/>
            </a:pPr>
            <a:r>
              <a:rPr lang="ru"/>
              <a:t>You will be nervous</a:t>
            </a:r>
            <a:endParaRPr/>
          </a:p>
          <a:p>
            <a:pPr marL="457200" lvl="0" indent="-381000" algn="l" rtl="0">
              <a:lnSpc>
                <a:spcPct val="150000"/>
              </a:lnSpc>
              <a:spcBef>
                <a:spcPts val="0"/>
              </a:spcBef>
              <a:spcAft>
                <a:spcPts val="0"/>
              </a:spcAft>
              <a:buSzPts val="2400"/>
              <a:buChar char="●"/>
            </a:pPr>
            <a:r>
              <a:rPr lang="ru"/>
              <a:t>Talking speed is (somewhat) tied to heart rate</a:t>
            </a:r>
            <a:endParaRPr/>
          </a:p>
          <a:p>
            <a:pPr marL="457200" lvl="0" indent="-381000" algn="l" rtl="0">
              <a:lnSpc>
                <a:spcPct val="150000"/>
              </a:lnSpc>
              <a:spcBef>
                <a:spcPts val="0"/>
              </a:spcBef>
              <a:spcAft>
                <a:spcPts val="0"/>
              </a:spcAft>
              <a:buSzPts val="2400"/>
              <a:buChar char="●"/>
            </a:pPr>
            <a:r>
              <a:rPr lang="ru"/>
              <a:t>So, talking too slow is </a:t>
            </a:r>
            <a:r>
              <a:rPr lang="ru" i="1"/>
              <a:t>just right</a:t>
            </a:r>
            <a:endParaRPr/>
          </a:p>
        </p:txBody>
      </p:sp>
      <p:pic>
        <p:nvPicPr>
          <p:cNvPr id="244" name="Google Shape;244;p39"/>
          <p:cNvPicPr preferRelativeResize="0"/>
          <p:nvPr/>
        </p:nvPicPr>
        <p:blipFill>
          <a:blip r:embed="rId3">
            <a:alphaModFix/>
          </a:blip>
          <a:stretch>
            <a:fillRect/>
          </a:stretch>
        </p:blipFill>
        <p:spPr>
          <a:xfrm>
            <a:off x="7031975" y="3525175"/>
            <a:ext cx="787924" cy="787924"/>
          </a:xfrm>
          <a:prstGeom prst="rect">
            <a:avLst/>
          </a:prstGeom>
          <a:noFill/>
          <a:ln>
            <a:noFill/>
          </a:ln>
        </p:spPr>
      </p:pic>
      <p:pic>
        <p:nvPicPr>
          <p:cNvPr id="245" name="Google Shape;245;p39"/>
          <p:cNvPicPr preferRelativeResize="0"/>
          <p:nvPr/>
        </p:nvPicPr>
        <p:blipFill>
          <a:blip r:embed="rId4">
            <a:alphaModFix/>
          </a:blip>
          <a:stretch>
            <a:fillRect/>
          </a:stretch>
        </p:blipFill>
        <p:spPr>
          <a:xfrm>
            <a:off x="8057600" y="1393825"/>
            <a:ext cx="787924" cy="787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dirty="0"/>
              <a:t>The audience is </a:t>
            </a:r>
            <a:r>
              <a:rPr lang="ru" i="1" dirty="0"/>
              <a:t>watching you</a:t>
            </a:r>
            <a:r>
              <a:rPr lang="ru" dirty="0"/>
              <a:t>.                 </a:t>
            </a:r>
            <a:r>
              <a:rPr lang="ru" dirty="0">
                <a:highlight>
                  <a:srgbClr val="D9D9D9"/>
                </a:highlight>
              </a:rPr>
              <a:t>👁️👄👁️</a:t>
            </a:r>
            <a:endParaRPr dirty="0">
              <a:highlight>
                <a:srgbClr val="D9D9D9"/>
              </a:highlight>
            </a:endParaRPr>
          </a:p>
        </p:txBody>
      </p:sp>
      <p:sp>
        <p:nvSpPr>
          <p:cNvPr id="251" name="Google Shape;251;p40"/>
          <p:cNvSpPr txBox="1">
            <a:spLocks noGrp="1"/>
          </p:cNvSpPr>
          <p:nvPr>
            <p:ph type="body" idx="1"/>
          </p:nvPr>
        </p:nvSpPr>
        <p:spPr>
          <a:xfrm>
            <a:off x="729450" y="2078875"/>
            <a:ext cx="7688700" cy="3003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ru" sz="2200" b="1" dirty="0"/>
              <a:t>Are you also watching the audience?</a:t>
            </a:r>
            <a:endParaRPr sz="2200" b="1" dirty="0"/>
          </a:p>
          <a:p>
            <a:pPr marL="457200" lvl="0" indent="0" algn="ctr" rtl="0">
              <a:spcBef>
                <a:spcPts val="1200"/>
              </a:spcBef>
              <a:spcAft>
                <a:spcPts val="0"/>
              </a:spcAft>
              <a:buNone/>
            </a:pPr>
            <a:r>
              <a:rPr lang="ru" sz="2200" dirty="0"/>
              <a:t>Eye contact is important. </a:t>
            </a:r>
            <a:endParaRPr sz="2200" dirty="0"/>
          </a:p>
          <a:p>
            <a:pPr marL="457200" lvl="0" indent="0" algn="ctr" rtl="0">
              <a:spcBef>
                <a:spcPts val="1200"/>
              </a:spcBef>
              <a:spcAft>
                <a:spcPts val="0"/>
              </a:spcAft>
              <a:buNone/>
            </a:pPr>
            <a:r>
              <a:rPr lang="ru" sz="2200" dirty="0"/>
              <a:t>Scan the audience and look at ALL their beautiful faces.</a:t>
            </a:r>
            <a:endParaRPr sz="2200" dirty="0"/>
          </a:p>
          <a:p>
            <a:pPr marL="457200" lvl="0" indent="0" algn="ctr" rtl="0">
              <a:spcBef>
                <a:spcPts val="1200"/>
              </a:spcBef>
              <a:spcAft>
                <a:spcPts val="0"/>
              </a:spcAft>
              <a:buNone/>
            </a:pPr>
            <a:r>
              <a:rPr lang="ru" sz="2200" dirty="0"/>
              <a:t>Be sure to be appropriately dressed and groomed.</a:t>
            </a:r>
            <a:endParaRPr sz="2200" dirty="0"/>
          </a:p>
          <a:p>
            <a:pPr marL="457200" lvl="0" indent="0" algn="ctr" rtl="0">
              <a:spcBef>
                <a:spcPts val="1200"/>
              </a:spcBef>
              <a:spcAft>
                <a:spcPts val="1200"/>
              </a:spcAft>
              <a:buNone/>
            </a:pPr>
            <a:r>
              <a:rPr lang="ru" sz="2200" dirty="0"/>
              <a:t>Try to be confident: fake it till you make it.</a:t>
            </a: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729450" y="1243950"/>
            <a:ext cx="5138100" cy="10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a:t>You </a:t>
            </a:r>
            <a:r>
              <a:rPr lang="ru" sz="3000" i="1"/>
              <a:t>will</a:t>
            </a:r>
            <a:r>
              <a:rPr lang="ru" sz="3000"/>
              <a:t> probably mess up. </a:t>
            </a:r>
            <a:endParaRPr sz="3000"/>
          </a:p>
          <a:p>
            <a:pPr marL="0" lvl="0" indent="0" algn="l" rtl="0">
              <a:spcBef>
                <a:spcPts val="0"/>
              </a:spcBef>
              <a:spcAft>
                <a:spcPts val="0"/>
              </a:spcAft>
              <a:buNone/>
            </a:pPr>
            <a:r>
              <a:rPr lang="ru" sz="3000"/>
              <a:t>And that’s OK.</a:t>
            </a:r>
            <a:endParaRPr sz="3000"/>
          </a:p>
        </p:txBody>
      </p:sp>
      <p:sp>
        <p:nvSpPr>
          <p:cNvPr id="257" name="Google Shape;257;p41"/>
          <p:cNvSpPr txBox="1">
            <a:spLocks noGrp="1"/>
          </p:cNvSpPr>
          <p:nvPr>
            <p:ph type="body" idx="1"/>
          </p:nvPr>
        </p:nvSpPr>
        <p:spPr>
          <a:xfrm>
            <a:off x="613350" y="2302350"/>
            <a:ext cx="5403600" cy="26988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ru" sz="2000"/>
              <a:t>You’ll </a:t>
            </a:r>
            <a:r>
              <a:rPr lang="ru" sz="2000" b="1"/>
              <a:t>never </a:t>
            </a:r>
            <a:r>
              <a:rPr lang="ru" sz="2000"/>
              <a:t>do as well as in your rehearsals. </a:t>
            </a:r>
            <a:endParaRPr sz="2000"/>
          </a:p>
          <a:p>
            <a:pPr marL="457200" lvl="0" indent="-355600" algn="l" rtl="0">
              <a:lnSpc>
                <a:spcPct val="150000"/>
              </a:lnSpc>
              <a:spcBef>
                <a:spcPts val="0"/>
              </a:spcBef>
              <a:spcAft>
                <a:spcPts val="0"/>
              </a:spcAft>
              <a:buSzPts val="2000"/>
              <a:buChar char="●"/>
            </a:pPr>
            <a:r>
              <a:rPr lang="ru" sz="2000"/>
              <a:t>No one will remember when you mess up.</a:t>
            </a:r>
            <a:endParaRPr sz="2000"/>
          </a:p>
          <a:p>
            <a:pPr marL="457200" lvl="0" indent="-355600" algn="l" rtl="0">
              <a:lnSpc>
                <a:spcPct val="150000"/>
              </a:lnSpc>
              <a:spcBef>
                <a:spcPts val="0"/>
              </a:spcBef>
              <a:spcAft>
                <a:spcPts val="0"/>
              </a:spcAft>
              <a:buSzPts val="2000"/>
              <a:buChar char="●"/>
            </a:pPr>
            <a:r>
              <a:rPr lang="ru" sz="2000"/>
              <a:t>Audience doesn’t know the “ideal version” of your talk.</a:t>
            </a:r>
            <a:endParaRPr sz="2000"/>
          </a:p>
        </p:txBody>
      </p:sp>
      <p:pic>
        <p:nvPicPr>
          <p:cNvPr id="258" name="Google Shape;258;p41"/>
          <p:cNvPicPr preferRelativeResize="0"/>
          <p:nvPr/>
        </p:nvPicPr>
        <p:blipFill>
          <a:blip r:embed="rId3">
            <a:alphaModFix/>
          </a:blip>
          <a:stretch>
            <a:fillRect/>
          </a:stretch>
        </p:blipFill>
        <p:spPr>
          <a:xfrm>
            <a:off x="6099753" y="1088225"/>
            <a:ext cx="2853025" cy="3753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Working with slides and on the board</a:t>
            </a:r>
            <a:endParaRPr/>
          </a:p>
        </p:txBody>
      </p:sp>
      <p:sp>
        <p:nvSpPr>
          <p:cNvPr id="264" name="Google Shape;264;p42"/>
          <p:cNvSpPr txBox="1">
            <a:spLocks noGrp="1"/>
          </p:cNvSpPr>
          <p:nvPr>
            <p:ph type="body" idx="1"/>
          </p:nvPr>
        </p:nvSpPr>
        <p:spPr>
          <a:xfrm>
            <a:off x="729450" y="2078875"/>
            <a:ext cx="5407800" cy="2637000"/>
          </a:xfrm>
          <a:prstGeom prst="rect">
            <a:avLst/>
          </a:prstGeom>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Char char="●"/>
            </a:pPr>
            <a:r>
              <a:rPr lang="ru"/>
              <a:t>Don’t read off slides!</a:t>
            </a:r>
            <a:endParaRPr/>
          </a:p>
          <a:p>
            <a:pPr marL="457200" lvl="0" indent="-381000" algn="l" rtl="0">
              <a:lnSpc>
                <a:spcPct val="150000"/>
              </a:lnSpc>
              <a:spcBef>
                <a:spcPts val="0"/>
              </a:spcBef>
              <a:spcAft>
                <a:spcPts val="0"/>
              </a:spcAft>
              <a:buSzPts val="2400"/>
              <a:buChar char="●"/>
            </a:pPr>
            <a:r>
              <a:rPr lang="ru"/>
              <a:t>Face the audience when speaking!</a:t>
            </a:r>
            <a:endParaRPr/>
          </a:p>
          <a:p>
            <a:pPr marL="457200" lvl="0" indent="-381000" algn="l" rtl="0">
              <a:lnSpc>
                <a:spcPct val="150000"/>
              </a:lnSpc>
              <a:spcBef>
                <a:spcPts val="0"/>
              </a:spcBef>
              <a:spcAft>
                <a:spcPts val="0"/>
              </a:spcAft>
              <a:buSzPts val="2400"/>
              <a:buChar char="●"/>
            </a:pPr>
            <a:r>
              <a:rPr lang="ru"/>
              <a:t>Don’t cover what you are writing on the board!</a:t>
            </a:r>
            <a:endParaRPr/>
          </a:p>
        </p:txBody>
      </p:sp>
      <p:pic>
        <p:nvPicPr>
          <p:cNvPr id="265" name="Google Shape;265;p42"/>
          <p:cNvPicPr preferRelativeResize="0"/>
          <p:nvPr/>
        </p:nvPicPr>
        <p:blipFill>
          <a:blip r:embed="rId3">
            <a:alphaModFix/>
          </a:blip>
          <a:stretch>
            <a:fillRect/>
          </a:stretch>
        </p:blipFill>
        <p:spPr>
          <a:xfrm>
            <a:off x="6270975" y="2024925"/>
            <a:ext cx="2701950" cy="28726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body" idx="1"/>
          </p:nvPr>
        </p:nvSpPr>
        <p:spPr>
          <a:xfrm>
            <a:off x="729450" y="2078875"/>
            <a:ext cx="7688700" cy="2672700"/>
          </a:xfrm>
          <a:prstGeom prst="rect">
            <a:avLst/>
          </a:prstGeom>
        </p:spPr>
        <p:txBody>
          <a:bodyPr spcFirstLastPara="1" wrap="square" lIns="91425" tIns="91425" rIns="91425" bIns="91425" anchor="t" anchorCtr="0">
            <a:normAutofit lnSpcReduction="20000"/>
          </a:bodyPr>
          <a:lstStyle/>
          <a:p>
            <a:pPr marL="457200" lvl="0" indent="-381000" algn="l" rtl="0">
              <a:lnSpc>
                <a:spcPct val="150000"/>
              </a:lnSpc>
              <a:spcBef>
                <a:spcPts val="0"/>
              </a:spcBef>
              <a:spcAft>
                <a:spcPts val="0"/>
              </a:spcAft>
              <a:buSzPts val="2400"/>
              <a:buChar char="●"/>
            </a:pPr>
            <a:r>
              <a:rPr lang="ru"/>
              <a:t>Always thank a person for their question!</a:t>
            </a:r>
            <a:endParaRPr/>
          </a:p>
          <a:p>
            <a:pPr marL="457200" lvl="0" indent="-381000" algn="l" rtl="0">
              <a:lnSpc>
                <a:spcPct val="150000"/>
              </a:lnSpc>
              <a:spcBef>
                <a:spcPts val="0"/>
              </a:spcBef>
              <a:spcAft>
                <a:spcPts val="0"/>
              </a:spcAft>
              <a:buSzPts val="2400"/>
              <a:buChar char="●"/>
            </a:pPr>
            <a:r>
              <a:rPr lang="ru"/>
              <a:t>Take a moment to think if you need</a:t>
            </a:r>
            <a:endParaRPr/>
          </a:p>
          <a:p>
            <a:pPr marL="457200" lvl="0" indent="-381000" algn="l" rtl="0">
              <a:lnSpc>
                <a:spcPct val="150000"/>
              </a:lnSpc>
              <a:spcBef>
                <a:spcPts val="0"/>
              </a:spcBef>
              <a:spcAft>
                <a:spcPts val="0"/>
              </a:spcAft>
              <a:buSzPts val="2400"/>
              <a:buChar char="●"/>
            </a:pPr>
            <a:r>
              <a:rPr lang="ru"/>
              <a:t>It’s ok to say you don’t know: always be truthful</a:t>
            </a:r>
            <a:endParaRPr/>
          </a:p>
          <a:p>
            <a:pPr marL="457200" lvl="0" indent="-381000" algn="l" rtl="0">
              <a:lnSpc>
                <a:spcPct val="150000"/>
              </a:lnSpc>
              <a:spcBef>
                <a:spcPts val="0"/>
              </a:spcBef>
              <a:spcAft>
                <a:spcPts val="0"/>
              </a:spcAft>
              <a:buSzPts val="2400"/>
              <a:buChar char="●"/>
            </a:pPr>
            <a:r>
              <a:rPr lang="ru"/>
              <a:t>Can always say “Let’s take it offline” :) </a:t>
            </a:r>
            <a:endParaRPr/>
          </a:p>
          <a:p>
            <a:pPr marL="0" lvl="0" indent="0" algn="l" rtl="0">
              <a:spcBef>
                <a:spcPts val="1200"/>
              </a:spcBef>
              <a:spcAft>
                <a:spcPts val="1200"/>
              </a:spcAft>
              <a:buNone/>
            </a:pPr>
            <a:endParaRPr/>
          </a:p>
        </p:txBody>
      </p:sp>
      <p:sp>
        <p:nvSpPr>
          <p:cNvPr id="271" name="Google Shape;271;p4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Q/A</a:t>
            </a:r>
            <a:endParaRPr/>
          </a:p>
        </p:txBody>
      </p:sp>
      <p:pic>
        <p:nvPicPr>
          <p:cNvPr id="272" name="Google Shape;272;p43"/>
          <p:cNvPicPr preferRelativeResize="0"/>
          <p:nvPr/>
        </p:nvPicPr>
        <p:blipFill>
          <a:blip r:embed="rId3">
            <a:alphaModFix/>
          </a:blip>
          <a:stretch>
            <a:fillRect/>
          </a:stretch>
        </p:blipFill>
        <p:spPr>
          <a:xfrm>
            <a:off x="7443925" y="810550"/>
            <a:ext cx="1167525" cy="1167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76"/>
        <p:cNvGrpSpPr/>
        <p:nvPr/>
      </p:nvGrpSpPr>
      <p:grpSpPr>
        <a:xfrm>
          <a:off x="0" y="0"/>
          <a:ext cx="0" cy="0"/>
          <a:chOff x="0" y="0"/>
          <a:chExt cx="0" cy="0"/>
        </a:xfrm>
      </p:grpSpPr>
      <p:sp>
        <p:nvSpPr>
          <p:cNvPr id="277" name="Google Shape;277;p4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other stuff i will put into slides</a:t>
            </a:r>
            <a:endParaRPr/>
          </a:p>
        </p:txBody>
      </p:sp>
      <p:sp>
        <p:nvSpPr>
          <p:cNvPr id="278" name="Google Shape;278;p4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ru"/>
              <a:t>try to be a bit funny (through </a:t>
            </a:r>
            <a:endParaRPr/>
          </a:p>
          <a:p>
            <a:pPr marL="0" lvl="0" indent="0" algn="l" rtl="0">
              <a:spcBef>
                <a:spcPts val="1200"/>
              </a:spcBef>
              <a:spcAft>
                <a:spcPts val="0"/>
              </a:spcAft>
              <a:buNone/>
            </a:pPr>
            <a:r>
              <a:rPr lang="ru"/>
              <a:t>presenting yourself along with presentation</a:t>
            </a:r>
            <a:endParaRPr/>
          </a:p>
          <a:p>
            <a:pPr marL="0" lvl="0" indent="0" algn="l" rtl="0">
              <a:spcBef>
                <a:spcPts val="1200"/>
              </a:spcBef>
              <a:spcAft>
                <a:spcPts val="0"/>
              </a:spcAft>
              <a:buNone/>
            </a:pPr>
            <a:r>
              <a:rPr lang="ru"/>
              <a:t>people look at u as much as your slides.</a:t>
            </a:r>
            <a:endParaRPr/>
          </a:p>
          <a:p>
            <a:pPr marL="0" lvl="0" indent="0" algn="l" rtl="0">
              <a:spcBef>
                <a:spcPts val="1200"/>
              </a:spcBef>
              <a:spcAft>
                <a:spcPts val="0"/>
              </a:spcAft>
              <a:buNone/>
            </a:pPr>
            <a:r>
              <a:rPr lang="ru"/>
              <a:t>you want to give yourself off as confident and comfortable, well rehearsed but also not scripted</a:t>
            </a:r>
            <a:endParaRPr/>
          </a:p>
          <a:p>
            <a:pPr marL="0" lvl="0" indent="0" algn="l" rtl="0">
              <a:spcBef>
                <a:spcPts val="1200"/>
              </a:spcBef>
              <a:spcAft>
                <a:spcPts val="1200"/>
              </a:spcAft>
              <a:buNone/>
            </a:pPr>
            <a:r>
              <a:rPr lang="ru"/>
              <a:t>if you think you’re talking too slow when you’re nervous, ur probably talking at right speed.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Preparing Your Talk</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Public Speaking</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Presentation Design</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Making Diagrams</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Poster Design</a:t>
            </a:r>
            <a:endParaRPr sz="2822" b="0">
              <a:solidFill>
                <a:srgbClr val="EFEFE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Public Speaking - Tone, Volume, Speed</a:t>
            </a:r>
            <a:endParaRPr/>
          </a:p>
        </p:txBody>
      </p:sp>
      <p:sp>
        <p:nvSpPr>
          <p:cNvPr id="284" name="Google Shape;284;p4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You are presenting yourself along with the slides</a:t>
            </a:r>
            <a:endParaRPr/>
          </a:p>
          <a:p>
            <a:pPr marL="0" lvl="0" indent="0" algn="l" rtl="0">
              <a:spcBef>
                <a:spcPts val="1200"/>
              </a:spcBef>
              <a:spcAft>
                <a:spcPts val="0"/>
              </a:spcAft>
              <a:buNone/>
            </a:pPr>
            <a:r>
              <a:rPr lang="ru"/>
              <a:t>Tone, Volume, Speed</a:t>
            </a:r>
            <a:endParaRPr/>
          </a:p>
          <a:p>
            <a:pPr marL="0" lvl="0" indent="0" algn="l" rtl="0">
              <a:spcBef>
                <a:spcPts val="1200"/>
              </a:spcBef>
              <a:spcAft>
                <a:spcPts val="1200"/>
              </a:spcAft>
              <a:buNone/>
            </a:pPr>
            <a:r>
              <a:rPr lang="ru"/>
              <a:t>Talking speed - too slow is just right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92500"/>
          </a:bodyPr>
          <a:lstStyle/>
          <a:p>
            <a:pPr marL="457200" lvl="0" indent="-369570" algn="l" rtl="0">
              <a:spcBef>
                <a:spcPts val="0"/>
              </a:spcBef>
              <a:spcAft>
                <a:spcPts val="0"/>
              </a:spcAft>
              <a:buSzPct val="100000"/>
              <a:buChar char="●"/>
            </a:pPr>
            <a:r>
              <a:rPr lang="ru"/>
              <a:t>The senile man at the back of the room should be able to understand you!</a:t>
            </a:r>
            <a:endParaRPr/>
          </a:p>
          <a:p>
            <a:pPr marL="457200" lvl="0" indent="-369570" algn="l" rtl="0">
              <a:spcBef>
                <a:spcPts val="0"/>
              </a:spcBef>
              <a:spcAft>
                <a:spcPts val="0"/>
              </a:spcAft>
              <a:buSzPct val="100000"/>
              <a:buChar char="●"/>
            </a:pPr>
            <a:r>
              <a:rPr lang="ru"/>
              <a:t>Talk clearly, face the audience, (try to) appear confident</a:t>
            </a:r>
            <a:endParaRPr/>
          </a:p>
          <a:p>
            <a:pPr marL="457200" lvl="0" indent="-369570" algn="l" rtl="0">
              <a:spcBef>
                <a:spcPts val="0"/>
              </a:spcBef>
              <a:spcAft>
                <a:spcPts val="0"/>
              </a:spcAft>
              <a:buSzPct val="100000"/>
              <a:buChar char="●"/>
            </a:pPr>
            <a:r>
              <a:rPr lang="ru"/>
              <a:t>Don’t read off the slides!</a:t>
            </a:r>
            <a:endParaRPr/>
          </a:p>
          <a:p>
            <a:pPr marL="457200" lvl="0" indent="-369570" algn="l" rtl="0">
              <a:spcBef>
                <a:spcPts val="0"/>
              </a:spcBef>
              <a:spcAft>
                <a:spcPts val="0"/>
              </a:spcAft>
              <a:buSzPct val="100000"/>
              <a:buChar char="●"/>
            </a:pPr>
            <a:r>
              <a:rPr lang="ru"/>
              <a:t>It’s ok to mess up! No one will notice or care.</a:t>
            </a:r>
            <a:endParaRPr/>
          </a:p>
        </p:txBody>
      </p:sp>
      <p:sp>
        <p:nvSpPr>
          <p:cNvPr id="290" name="Google Shape;290;p4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Recap: Public Speaking</a:t>
            </a:r>
            <a:endParaRPr/>
          </a:p>
        </p:txBody>
      </p:sp>
      <p:sp>
        <p:nvSpPr>
          <p:cNvPr id="291" name="Google Shape;291;p46"/>
          <p:cNvSpPr txBox="1">
            <a:spLocks noGrp="1"/>
          </p:cNvSpPr>
          <p:nvPr>
            <p:ph type="title"/>
          </p:nvPr>
        </p:nvSpPr>
        <p:spPr>
          <a:xfrm>
            <a:off x="727800" y="4283946"/>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3340" i="1"/>
              <a:t>Any tips for public speaking?</a:t>
            </a:r>
            <a:endParaRPr sz="3340"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FFFFFF"/>
              </a:buClr>
              <a:buSzPct val="100000"/>
              <a:buChar char="❖"/>
            </a:pPr>
            <a:r>
              <a:rPr lang="ru" sz="2822" b="0">
                <a:solidFill>
                  <a:srgbClr val="FFFFFF"/>
                </a:solidFill>
              </a:rPr>
              <a:t>Preparing Your Talk</a:t>
            </a:r>
            <a:endParaRPr sz="2822" b="0">
              <a:solidFill>
                <a:srgbClr val="FFFFF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Public Speaking</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a:solidFill>
                  <a:srgbClr val="EFEFEF"/>
                </a:solidFill>
              </a:rPr>
              <a:t>Presentation Design</a:t>
            </a:r>
            <a:endParaRPr sz="2822">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Making Diagrams</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Poster Design</a:t>
            </a:r>
            <a:endParaRPr sz="2822" b="0">
              <a:solidFill>
                <a:srgbClr val="EFEFE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301" name="Google Shape;301;p4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How to make a slide</a:t>
            </a:r>
            <a:endParaRPr/>
          </a:p>
        </p:txBody>
      </p:sp>
      <p:sp>
        <p:nvSpPr>
          <p:cNvPr id="302" name="Google Shape;302;p4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not too much on each slide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Medium / Technology</a:t>
            </a:r>
            <a:endParaRPr/>
          </a:p>
        </p:txBody>
      </p:sp>
      <p:sp>
        <p:nvSpPr>
          <p:cNvPr id="308" name="Google Shape;308;p4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Various software for designing a presentation</a:t>
            </a:r>
            <a:endParaRPr/>
          </a:p>
          <a:p>
            <a:pPr marL="457200" lvl="0" indent="-381000" algn="l" rtl="0">
              <a:spcBef>
                <a:spcPts val="1200"/>
              </a:spcBef>
              <a:spcAft>
                <a:spcPts val="0"/>
              </a:spcAft>
              <a:buSzPts val="2400"/>
              <a:buChar char="-"/>
            </a:pPr>
            <a:r>
              <a:rPr lang="ru"/>
              <a:t>powerpoint, google slides, keynote, even latex</a:t>
            </a:r>
            <a:endParaRPr/>
          </a:p>
        </p:txBody>
      </p:sp>
      <p:pic>
        <p:nvPicPr>
          <p:cNvPr id="309" name="Google Shape;309;p49"/>
          <p:cNvPicPr preferRelativeResize="0"/>
          <p:nvPr/>
        </p:nvPicPr>
        <p:blipFill>
          <a:blip r:embed="rId3">
            <a:alphaModFix/>
          </a:blip>
          <a:stretch>
            <a:fillRect/>
          </a:stretch>
        </p:blipFill>
        <p:spPr>
          <a:xfrm>
            <a:off x="455201" y="3392301"/>
            <a:ext cx="1697172" cy="1060726"/>
          </a:xfrm>
          <a:prstGeom prst="rect">
            <a:avLst/>
          </a:prstGeom>
          <a:noFill/>
          <a:ln>
            <a:noFill/>
          </a:ln>
        </p:spPr>
      </p:pic>
      <p:pic>
        <p:nvPicPr>
          <p:cNvPr id="310" name="Google Shape;310;p49"/>
          <p:cNvPicPr preferRelativeResize="0"/>
          <p:nvPr/>
        </p:nvPicPr>
        <p:blipFill>
          <a:blip r:embed="rId4">
            <a:alphaModFix/>
          </a:blip>
          <a:stretch>
            <a:fillRect/>
          </a:stretch>
        </p:blipFill>
        <p:spPr>
          <a:xfrm>
            <a:off x="2341575" y="3392300"/>
            <a:ext cx="1175700" cy="1175700"/>
          </a:xfrm>
          <a:prstGeom prst="rect">
            <a:avLst/>
          </a:prstGeom>
          <a:noFill/>
          <a:ln>
            <a:noFill/>
          </a:ln>
        </p:spPr>
      </p:pic>
      <p:pic>
        <p:nvPicPr>
          <p:cNvPr id="311" name="Google Shape;311;p49"/>
          <p:cNvPicPr preferRelativeResize="0"/>
          <p:nvPr/>
        </p:nvPicPr>
        <p:blipFill>
          <a:blip r:embed="rId5">
            <a:alphaModFix/>
          </a:blip>
          <a:stretch>
            <a:fillRect/>
          </a:stretch>
        </p:blipFill>
        <p:spPr>
          <a:xfrm>
            <a:off x="5864000" y="3502570"/>
            <a:ext cx="2293926" cy="955200"/>
          </a:xfrm>
          <a:prstGeom prst="rect">
            <a:avLst/>
          </a:prstGeom>
          <a:noFill/>
          <a:ln>
            <a:noFill/>
          </a:ln>
        </p:spPr>
      </p:pic>
      <p:pic>
        <p:nvPicPr>
          <p:cNvPr id="312" name="Google Shape;312;p49"/>
          <p:cNvPicPr preferRelativeResize="0"/>
          <p:nvPr/>
        </p:nvPicPr>
        <p:blipFill>
          <a:blip r:embed="rId6">
            <a:alphaModFix/>
          </a:blip>
          <a:stretch>
            <a:fillRect/>
          </a:stretch>
        </p:blipFill>
        <p:spPr>
          <a:xfrm>
            <a:off x="4376616" y="3449788"/>
            <a:ext cx="771209" cy="10607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Making the Presentation - Outline (1/4)</a:t>
            </a:r>
            <a:endParaRPr/>
          </a:p>
        </p:txBody>
      </p:sp>
      <p:sp>
        <p:nvSpPr>
          <p:cNvPr id="318" name="Google Shape;318;p5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Put key ideas that cover the narrative</a:t>
            </a:r>
            <a:endParaRPr/>
          </a:p>
          <a:p>
            <a:pPr marL="0" lvl="0" indent="0" algn="l" rtl="0">
              <a:spcBef>
                <a:spcPts val="1200"/>
              </a:spcBef>
              <a:spcAft>
                <a:spcPts val="0"/>
              </a:spcAft>
              <a:buNone/>
            </a:pPr>
            <a:r>
              <a:rPr lang="ru"/>
              <a:t>At most one idea per slide</a:t>
            </a:r>
            <a:endParaRPr/>
          </a:p>
          <a:p>
            <a:pPr marL="0" lvl="0" indent="0" algn="l" rtl="0">
              <a:spcBef>
                <a:spcPts val="1200"/>
              </a:spcBef>
              <a:spcAft>
                <a:spcPts val="1200"/>
              </a:spcAft>
              <a:buNone/>
            </a:pPr>
            <a:r>
              <a:rPr lang="ru"/>
              <a:t>Leave placeholders for figures &amp; images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Making the Presentation - Filling In (2/4)</a:t>
            </a:r>
            <a:endParaRPr/>
          </a:p>
          <a:p>
            <a:pPr marL="0" lvl="0" indent="0" algn="l" rtl="0">
              <a:spcBef>
                <a:spcPts val="0"/>
              </a:spcBef>
              <a:spcAft>
                <a:spcPts val="0"/>
              </a:spcAft>
              <a:buNone/>
            </a:pPr>
            <a:endParaRPr/>
          </a:p>
        </p:txBody>
      </p:sp>
      <p:sp>
        <p:nvSpPr>
          <p:cNvPr id="324" name="Google Shape;324;p51"/>
          <p:cNvSpPr txBox="1">
            <a:spLocks noGrp="1"/>
          </p:cNvSpPr>
          <p:nvPr>
            <p:ph type="body" idx="1"/>
          </p:nvPr>
        </p:nvSpPr>
        <p:spPr>
          <a:xfrm>
            <a:off x="729450" y="2078875"/>
            <a:ext cx="7688700" cy="275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Get all the info onto slides, or in speaker notes</a:t>
            </a:r>
            <a:endParaRPr/>
          </a:p>
          <a:p>
            <a:pPr marL="0" lvl="0" indent="0" algn="l" rtl="0">
              <a:spcBef>
                <a:spcPts val="1200"/>
              </a:spcBef>
              <a:spcAft>
                <a:spcPts val="0"/>
              </a:spcAft>
              <a:buNone/>
            </a:pPr>
            <a:r>
              <a:rPr lang="ru"/>
              <a:t>Spend some time on formatting, but don’t go crazy</a:t>
            </a:r>
            <a:endParaRPr/>
          </a:p>
          <a:p>
            <a:pPr marL="0" lvl="0" indent="0" algn="l" rtl="0">
              <a:spcBef>
                <a:spcPts val="1200"/>
              </a:spcBef>
              <a:spcAft>
                <a:spcPts val="0"/>
              </a:spcAft>
              <a:buNone/>
            </a:pPr>
            <a:r>
              <a:rPr lang="ru"/>
              <a:t>Shortcuts make your life easier - use them!</a:t>
            </a:r>
            <a:endParaRPr/>
          </a:p>
          <a:p>
            <a:pPr marL="0" lvl="0" indent="0" algn="l" rtl="0">
              <a:spcBef>
                <a:spcPts val="1200"/>
              </a:spcBef>
              <a:spcAft>
                <a:spcPts val="1200"/>
              </a:spcAft>
              <a:buNone/>
            </a:pPr>
            <a:r>
              <a:rPr lang="ru"/>
              <a:t>Don’t be afraid to come back later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Information on Slides</a:t>
            </a:r>
            <a:endParaRPr/>
          </a:p>
          <a:p>
            <a:pPr marL="0" lvl="0" indent="0" algn="l" rtl="0">
              <a:spcBef>
                <a:spcPts val="0"/>
              </a:spcBef>
              <a:spcAft>
                <a:spcPts val="0"/>
              </a:spcAft>
              <a:buNone/>
            </a:pPr>
            <a:endParaRPr/>
          </a:p>
        </p:txBody>
      </p:sp>
      <p:sp>
        <p:nvSpPr>
          <p:cNvPr id="330" name="Google Shape;330;p52"/>
          <p:cNvSpPr txBox="1">
            <a:spLocks noGrp="1"/>
          </p:cNvSpPr>
          <p:nvPr>
            <p:ph type="body" idx="1"/>
          </p:nvPr>
        </p:nvSpPr>
        <p:spPr>
          <a:xfrm>
            <a:off x="729450" y="2078875"/>
            <a:ext cx="7688700" cy="2755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ru" sz="1800" dirty="0"/>
              <a:t>Don’t put too much text in your slides! Lots of text can derail your ability to tell a story and can cause people to focus on reading the slide as opposed to listening to what you’re saying. The less text the better as viewers can scan it quickly and focus on what you’re saying. Your slides should have plenty of “white space” or “negative space.” If a slide starts to feel “cluttered” then it’s probably a good idea to break it into two slides, or slowly reveal content as you talk. The less clutter you have on your slide, the more powerful your visual message becomes.</a:t>
            </a:r>
            <a:endParaRPr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Animations</a:t>
            </a:r>
            <a:endParaRPr/>
          </a:p>
        </p:txBody>
      </p:sp>
      <p:sp>
        <p:nvSpPr>
          <p:cNvPr id="336" name="Google Shape;336;p5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ru"/>
              <a:t>Use animations where appropriate</a:t>
            </a:r>
            <a:endParaRPr/>
          </a:p>
          <a:p>
            <a:pPr marL="0" lvl="0" indent="0" algn="l" rtl="0">
              <a:spcBef>
                <a:spcPts val="1200"/>
              </a:spcBef>
              <a:spcAft>
                <a:spcPts val="0"/>
              </a:spcAft>
              <a:buNone/>
            </a:pPr>
            <a:r>
              <a:rPr lang="ru"/>
              <a:t>Somewhat technology dependent</a:t>
            </a:r>
            <a:endParaRPr/>
          </a:p>
          <a:p>
            <a:pPr marL="0" lvl="0" indent="0" algn="l" rtl="0">
              <a:spcBef>
                <a:spcPts val="1200"/>
              </a:spcBef>
              <a:spcAft>
                <a:spcPts val="0"/>
              </a:spcAft>
              <a:buNone/>
            </a:pPr>
            <a:r>
              <a:rPr lang="ru"/>
              <a:t>Careful not to over-do – this isn’t middle school</a:t>
            </a:r>
            <a:endParaRPr/>
          </a:p>
          <a:p>
            <a:pPr marL="0" lvl="0" indent="0" algn="l" rtl="0">
              <a:spcBef>
                <a:spcPts val="1200"/>
              </a:spcBef>
              <a:spcAft>
                <a:spcPts val="1200"/>
              </a:spcAft>
              <a:buNone/>
            </a:pPr>
            <a:r>
              <a:rPr lang="ru"/>
              <a:t>Can use built-in tools or multiple slides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power of animations</a:t>
            </a:r>
            <a:endParaRPr/>
          </a:p>
        </p:txBody>
      </p:sp>
      <p:sp>
        <p:nvSpPr>
          <p:cNvPr id="342" name="Google Shape;342;p5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ru"/>
              <a:t>show a slide with A LOT of text or diagrams or something like some kind of insane construction or model picture. </a:t>
            </a:r>
            <a:endParaRPr/>
          </a:p>
          <a:p>
            <a:pPr marL="0" lvl="0" indent="0" algn="l" rtl="0">
              <a:spcBef>
                <a:spcPts val="1200"/>
              </a:spcBef>
              <a:spcAft>
                <a:spcPts val="0"/>
              </a:spcAft>
              <a:buNone/>
            </a:pPr>
            <a:r>
              <a:rPr lang="ru"/>
              <a:t>convey that this is a lot of information for the audience all at once.</a:t>
            </a:r>
            <a:endParaRPr/>
          </a:p>
          <a:p>
            <a:pPr marL="0" lvl="0" indent="0" algn="l" rtl="0">
              <a:spcBef>
                <a:spcPts val="1200"/>
              </a:spcBef>
              <a:spcAft>
                <a:spcPts val="1200"/>
              </a:spcAft>
              <a:buNone/>
            </a:pPr>
            <a:r>
              <a:rPr lang="ru"/>
              <a:t>Next slide: show the same slide, but reveal bit by bit with animations. point is that this is much more digestible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FFFFFF"/>
              </a:buClr>
              <a:buSzPct val="100000"/>
              <a:buChar char="❖"/>
            </a:pPr>
            <a:r>
              <a:rPr lang="ru" sz="2822">
                <a:solidFill>
                  <a:srgbClr val="FFFFFF"/>
                </a:solidFill>
              </a:rPr>
              <a:t>Preparing Your Talk</a:t>
            </a:r>
            <a:endParaRPr sz="2822">
              <a:solidFill>
                <a:srgbClr val="FFFFF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Public Speaking</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Presentation Design</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Making Diagrams</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Poster Design</a:t>
            </a:r>
            <a:endParaRPr sz="2822" b="0">
              <a:solidFill>
                <a:srgbClr val="EFEFE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5"/>
          <p:cNvPicPr preferRelativeResize="0"/>
          <p:nvPr/>
        </p:nvPicPr>
        <p:blipFill>
          <a:blip r:embed="rId3">
            <a:alphaModFix/>
          </a:blip>
          <a:stretch>
            <a:fillRect/>
          </a:stretch>
        </p:blipFill>
        <p:spPr>
          <a:xfrm>
            <a:off x="960850" y="366825"/>
            <a:ext cx="7222299" cy="4409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6"/>
          <p:cNvPicPr preferRelativeResize="0"/>
          <p:nvPr/>
        </p:nvPicPr>
        <p:blipFill rotWithShape="1">
          <a:blip r:embed="rId3">
            <a:alphaModFix/>
          </a:blip>
          <a:srcRect r="71460" b="25948"/>
          <a:stretch/>
        </p:blipFill>
        <p:spPr>
          <a:xfrm>
            <a:off x="960850" y="366825"/>
            <a:ext cx="2061199" cy="32656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7"/>
          <p:cNvPicPr preferRelativeResize="0"/>
          <p:nvPr/>
        </p:nvPicPr>
        <p:blipFill rotWithShape="1">
          <a:blip r:embed="rId3">
            <a:alphaModFix/>
          </a:blip>
          <a:srcRect r="54558" b="26400"/>
          <a:stretch/>
        </p:blipFill>
        <p:spPr>
          <a:xfrm>
            <a:off x="960850" y="366825"/>
            <a:ext cx="3282024" cy="3245625"/>
          </a:xfrm>
          <a:prstGeom prst="rect">
            <a:avLst/>
          </a:prstGeom>
          <a:noFill/>
          <a:ln>
            <a:noFill/>
          </a:ln>
        </p:spPr>
      </p:pic>
      <p:pic>
        <p:nvPicPr>
          <p:cNvPr id="358" name="Google Shape;358;p57"/>
          <p:cNvPicPr preferRelativeResize="0"/>
          <p:nvPr/>
        </p:nvPicPr>
        <p:blipFill rotWithShape="1">
          <a:blip r:embed="rId3">
            <a:alphaModFix/>
          </a:blip>
          <a:srcRect l="44858" b="32350"/>
          <a:stretch/>
        </p:blipFill>
        <p:spPr>
          <a:xfrm>
            <a:off x="4202847" y="366825"/>
            <a:ext cx="3982601" cy="2983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8"/>
          <p:cNvPicPr preferRelativeResize="0"/>
          <p:nvPr/>
        </p:nvPicPr>
        <p:blipFill>
          <a:blip r:embed="rId3">
            <a:alphaModFix/>
          </a:blip>
          <a:stretch>
            <a:fillRect/>
          </a:stretch>
        </p:blipFill>
        <p:spPr>
          <a:xfrm>
            <a:off x="960850" y="366825"/>
            <a:ext cx="7222299" cy="4409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Making the Presentation - Refine &amp; Trim (3/4)</a:t>
            </a:r>
            <a:endParaRPr/>
          </a:p>
        </p:txBody>
      </p:sp>
      <p:sp>
        <p:nvSpPr>
          <p:cNvPr id="369" name="Google Shape;369;p59"/>
          <p:cNvSpPr txBox="1">
            <a:spLocks noGrp="1"/>
          </p:cNvSpPr>
          <p:nvPr>
            <p:ph type="body" idx="1"/>
          </p:nvPr>
        </p:nvSpPr>
        <p:spPr>
          <a:xfrm>
            <a:off x="729450" y="2078875"/>
            <a:ext cx="7688700" cy="290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Talk-through / present each slide</a:t>
            </a:r>
            <a:endParaRPr/>
          </a:p>
          <a:p>
            <a:pPr marL="0" lvl="0" indent="0" algn="l" rtl="0">
              <a:spcBef>
                <a:spcPts val="1200"/>
              </a:spcBef>
              <a:spcAft>
                <a:spcPts val="0"/>
              </a:spcAft>
              <a:buNone/>
            </a:pPr>
            <a:r>
              <a:rPr lang="ru"/>
              <a:t>Remove unnecessary ink, text, images, bullets</a:t>
            </a:r>
            <a:endParaRPr/>
          </a:p>
          <a:p>
            <a:pPr marL="0" lvl="0" indent="0" algn="l" rtl="0">
              <a:spcBef>
                <a:spcPts val="1200"/>
              </a:spcBef>
              <a:spcAft>
                <a:spcPts val="0"/>
              </a:spcAft>
              <a:buNone/>
            </a:pPr>
            <a:r>
              <a:rPr lang="ru"/>
              <a:t>Review overall organization &amp; flow</a:t>
            </a:r>
            <a:endParaRPr/>
          </a:p>
          <a:p>
            <a:pPr marL="0" lvl="0" indent="0" algn="l" rtl="0">
              <a:spcBef>
                <a:spcPts val="1200"/>
              </a:spcBef>
              <a:spcAft>
                <a:spcPts val="0"/>
              </a:spcAft>
              <a:buNone/>
            </a:pPr>
            <a:r>
              <a:rPr lang="ru"/>
              <a:t>Hide or move old slides with useful info</a:t>
            </a:r>
            <a:endParaRPr/>
          </a:p>
          <a:p>
            <a:pPr marL="0" lvl="0" indent="0" algn="l" rtl="0">
              <a:spcBef>
                <a:spcPts val="1200"/>
              </a:spcBef>
              <a:spcAft>
                <a:spcPts val="1200"/>
              </a:spcAft>
              <a:buNone/>
            </a:pPr>
            <a:r>
              <a:rPr lang="ru"/>
              <a:t>Can go back to earlier steps if missed something</a:t>
            </a:r>
            <a:endParaRPr/>
          </a:p>
        </p:txBody>
      </p:sp>
      <p:pic>
        <p:nvPicPr>
          <p:cNvPr id="370" name="Google Shape;370;p59"/>
          <p:cNvPicPr preferRelativeResize="0"/>
          <p:nvPr/>
        </p:nvPicPr>
        <p:blipFill>
          <a:blip r:embed="rId3">
            <a:alphaModFix/>
          </a:blip>
          <a:stretch>
            <a:fillRect/>
          </a:stretch>
        </p:blipFill>
        <p:spPr>
          <a:xfrm>
            <a:off x="6645800" y="3140913"/>
            <a:ext cx="780525" cy="780525"/>
          </a:xfrm>
          <a:prstGeom prst="rect">
            <a:avLst/>
          </a:prstGeom>
          <a:noFill/>
          <a:ln>
            <a:noFill/>
          </a:ln>
        </p:spPr>
      </p:pic>
      <p:pic>
        <p:nvPicPr>
          <p:cNvPr id="371" name="Google Shape;371;p59"/>
          <p:cNvPicPr preferRelativeResize="0"/>
          <p:nvPr/>
        </p:nvPicPr>
        <p:blipFill>
          <a:blip r:embed="rId4">
            <a:alphaModFix/>
          </a:blip>
          <a:stretch>
            <a:fillRect/>
          </a:stretch>
        </p:blipFill>
        <p:spPr>
          <a:xfrm>
            <a:off x="6178900" y="1931300"/>
            <a:ext cx="780525" cy="780525"/>
          </a:xfrm>
          <a:prstGeom prst="rect">
            <a:avLst/>
          </a:prstGeom>
          <a:noFill/>
          <a:ln>
            <a:noFill/>
          </a:ln>
        </p:spPr>
      </p:pic>
      <p:pic>
        <p:nvPicPr>
          <p:cNvPr id="372" name="Google Shape;372;p59"/>
          <p:cNvPicPr preferRelativeResize="0"/>
          <p:nvPr/>
        </p:nvPicPr>
        <p:blipFill>
          <a:blip r:embed="rId5">
            <a:alphaModFix/>
          </a:blip>
          <a:stretch>
            <a:fillRect/>
          </a:stretch>
        </p:blipFill>
        <p:spPr>
          <a:xfrm>
            <a:off x="7290600" y="4162850"/>
            <a:ext cx="780525" cy="780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Making the Presentation - Practice (4/4)</a:t>
            </a:r>
            <a:endParaRPr/>
          </a:p>
        </p:txBody>
      </p:sp>
      <p:sp>
        <p:nvSpPr>
          <p:cNvPr id="378" name="Google Shape;378;p60"/>
          <p:cNvSpPr txBox="1">
            <a:spLocks noGrp="1"/>
          </p:cNvSpPr>
          <p:nvPr>
            <p:ph type="body" idx="1"/>
          </p:nvPr>
        </p:nvSpPr>
        <p:spPr>
          <a:xfrm>
            <a:off x="729450" y="2078875"/>
            <a:ext cx="7688700" cy="249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Practice, Practice, Practice</a:t>
            </a:r>
            <a:endParaRPr/>
          </a:p>
          <a:p>
            <a:pPr marL="0" lvl="0" indent="0" algn="l" rtl="0">
              <a:spcBef>
                <a:spcPts val="1200"/>
              </a:spcBef>
              <a:spcAft>
                <a:spcPts val="0"/>
              </a:spcAft>
              <a:buNone/>
            </a:pPr>
            <a:r>
              <a:rPr lang="ru"/>
              <a:t>Alone - in your head or out loud</a:t>
            </a:r>
            <a:endParaRPr/>
          </a:p>
          <a:p>
            <a:pPr marL="0" lvl="0" indent="0" algn="l" rtl="0">
              <a:spcBef>
                <a:spcPts val="1200"/>
              </a:spcBef>
              <a:spcAft>
                <a:spcPts val="0"/>
              </a:spcAft>
              <a:buNone/>
            </a:pPr>
            <a:r>
              <a:rPr lang="ru"/>
              <a:t>To friends - context may be tricky if not right audience</a:t>
            </a:r>
            <a:endParaRPr sz="1800"/>
          </a:p>
          <a:p>
            <a:pPr marL="0" lvl="0" indent="0" algn="l" rtl="0">
              <a:spcBef>
                <a:spcPts val="1200"/>
              </a:spcBef>
              <a:spcAft>
                <a:spcPts val="1200"/>
              </a:spcAft>
              <a:buNone/>
            </a:pPr>
            <a:r>
              <a:rPr lang="ru"/>
              <a:t>Record yourself &amp; review</a:t>
            </a:r>
            <a:endParaRPr/>
          </a:p>
        </p:txBody>
      </p:sp>
      <p:sp>
        <p:nvSpPr>
          <p:cNvPr id="379" name="Google Shape;379;p60"/>
          <p:cNvSpPr txBox="1"/>
          <p:nvPr/>
        </p:nvSpPr>
        <p:spPr>
          <a:xfrm>
            <a:off x="665200" y="4490175"/>
            <a:ext cx="76887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chemeClr val="accent1"/>
                </a:solidFill>
                <a:latin typeface="Lato"/>
                <a:ea typeface="Lato"/>
                <a:cs typeface="Lato"/>
                <a:sym typeface="Lato"/>
              </a:rPr>
              <a:t>Q: How do you practice presentations?</a:t>
            </a:r>
            <a:endParaRPr sz="2100">
              <a:solidFill>
                <a:schemeClr val="accent1"/>
              </a:solidFill>
              <a:latin typeface="Lato"/>
              <a:ea typeface="Lato"/>
              <a:cs typeface="Lato"/>
              <a:sym typeface="Lato"/>
            </a:endParaRPr>
          </a:p>
        </p:txBody>
      </p:sp>
      <p:pic>
        <p:nvPicPr>
          <p:cNvPr id="380" name="Google Shape;380;p60"/>
          <p:cNvPicPr preferRelativeResize="0"/>
          <p:nvPr/>
        </p:nvPicPr>
        <p:blipFill>
          <a:blip r:embed="rId3">
            <a:alphaModFix/>
          </a:blip>
          <a:stretch>
            <a:fillRect/>
          </a:stretch>
        </p:blipFill>
        <p:spPr>
          <a:xfrm>
            <a:off x="7534000" y="900600"/>
            <a:ext cx="1257600" cy="1257600"/>
          </a:xfrm>
          <a:prstGeom prst="rect">
            <a:avLst/>
          </a:prstGeom>
          <a:noFill/>
          <a:ln>
            <a:noFill/>
          </a:ln>
        </p:spPr>
      </p:pic>
      <p:pic>
        <p:nvPicPr>
          <p:cNvPr id="381" name="Google Shape;381;p60"/>
          <p:cNvPicPr preferRelativeResize="0"/>
          <p:nvPr/>
        </p:nvPicPr>
        <p:blipFill>
          <a:blip r:embed="rId4">
            <a:alphaModFix/>
          </a:blip>
          <a:stretch>
            <a:fillRect/>
          </a:stretch>
        </p:blipFill>
        <p:spPr>
          <a:xfrm>
            <a:off x="81900" y="3782575"/>
            <a:ext cx="647549" cy="647549"/>
          </a:xfrm>
          <a:prstGeom prst="rect">
            <a:avLst/>
          </a:prstGeom>
          <a:noFill/>
          <a:ln>
            <a:noFill/>
          </a:ln>
        </p:spPr>
      </p:pic>
      <p:pic>
        <p:nvPicPr>
          <p:cNvPr id="382" name="Google Shape;382;p60"/>
          <p:cNvPicPr preferRelativeResize="0"/>
          <p:nvPr/>
        </p:nvPicPr>
        <p:blipFill>
          <a:blip r:embed="rId5">
            <a:alphaModFix/>
          </a:blip>
          <a:stretch>
            <a:fillRect/>
          </a:stretch>
        </p:blipFill>
        <p:spPr>
          <a:xfrm flipH="1">
            <a:off x="5572700" y="2231525"/>
            <a:ext cx="891924" cy="891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Audience Engagement</a:t>
            </a:r>
            <a:endParaRPr/>
          </a:p>
        </p:txBody>
      </p:sp>
      <p:sp>
        <p:nvSpPr>
          <p:cNvPr id="388" name="Google Shape;388;p6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Should you ask questions during your presentation?</a:t>
            </a:r>
            <a:endParaRPr/>
          </a:p>
          <a:p>
            <a:pPr marL="0" lvl="0" indent="0" algn="l" rtl="0">
              <a:spcBef>
                <a:spcPts val="1200"/>
              </a:spcBef>
              <a:spcAft>
                <a:spcPts val="1200"/>
              </a:spcAft>
              <a:buNone/>
            </a:pPr>
            <a:endParaRPr/>
          </a:p>
        </p:txBody>
      </p:sp>
      <p:pic>
        <p:nvPicPr>
          <p:cNvPr id="389" name="Google Shape;389;p61"/>
          <p:cNvPicPr preferRelativeResize="0"/>
          <p:nvPr/>
        </p:nvPicPr>
        <p:blipFill>
          <a:blip r:embed="rId3">
            <a:alphaModFix/>
          </a:blip>
          <a:stretch>
            <a:fillRect/>
          </a:stretch>
        </p:blipFill>
        <p:spPr>
          <a:xfrm>
            <a:off x="7777050" y="989375"/>
            <a:ext cx="864475" cy="864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Tips &amp; Tricks</a:t>
            </a:r>
            <a:endParaRPr/>
          </a:p>
        </p:txBody>
      </p:sp>
      <p:sp>
        <p:nvSpPr>
          <p:cNvPr id="395" name="Google Shape;395;p6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Use presenter view if it makes sense &amp; you are able.</a:t>
            </a:r>
            <a:endParaRPr/>
          </a:p>
          <a:p>
            <a:pPr marL="0" lvl="0" indent="0" algn="l" rtl="0">
              <a:spcBef>
                <a:spcPts val="1200"/>
              </a:spcBef>
              <a:spcAft>
                <a:spcPts val="1200"/>
              </a:spcAft>
              <a:buNone/>
            </a:pPr>
            <a:r>
              <a:rPr lang="ru"/>
              <a:t>Avoid rapidly cycling through slides - jump instead</a:t>
            </a:r>
            <a:endParaRPr/>
          </a:p>
        </p:txBody>
      </p:sp>
      <p:pic>
        <p:nvPicPr>
          <p:cNvPr id="396" name="Google Shape;396;p62"/>
          <p:cNvPicPr preferRelativeResize="0"/>
          <p:nvPr/>
        </p:nvPicPr>
        <p:blipFill>
          <a:blip r:embed="rId3">
            <a:alphaModFix/>
          </a:blip>
          <a:stretch>
            <a:fillRect/>
          </a:stretch>
        </p:blipFill>
        <p:spPr>
          <a:xfrm>
            <a:off x="7473975" y="940625"/>
            <a:ext cx="1037450" cy="1037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Adaptability</a:t>
            </a:r>
            <a:endParaRPr/>
          </a:p>
        </p:txBody>
      </p:sp>
      <p:sp>
        <p:nvSpPr>
          <p:cNvPr id="402" name="Google Shape;402;p63"/>
          <p:cNvSpPr txBox="1">
            <a:spLocks noGrp="1"/>
          </p:cNvSpPr>
          <p:nvPr>
            <p:ph type="body" idx="1"/>
          </p:nvPr>
        </p:nvSpPr>
        <p:spPr>
          <a:xfrm>
            <a:off x="729450" y="2078875"/>
            <a:ext cx="7688700" cy="27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a:t>What slides can you skip if running behind?</a:t>
            </a:r>
            <a:endParaRPr/>
          </a:p>
          <a:p>
            <a:pPr marL="0" lvl="0" indent="0" algn="l" rtl="0">
              <a:spcBef>
                <a:spcPts val="1200"/>
              </a:spcBef>
              <a:spcAft>
                <a:spcPts val="0"/>
              </a:spcAft>
              <a:buNone/>
            </a:pPr>
            <a:r>
              <a:rPr lang="ru"/>
              <a:t>Where do you expect questions? </a:t>
            </a:r>
            <a:endParaRPr/>
          </a:p>
          <a:p>
            <a:pPr marL="0" lvl="0" indent="0" algn="l" rtl="0">
              <a:spcBef>
                <a:spcPts val="1200"/>
              </a:spcBef>
              <a:spcAft>
                <a:spcPts val="0"/>
              </a:spcAft>
              <a:buNone/>
            </a:pPr>
            <a:r>
              <a:rPr lang="ru"/>
              <a:t>Where are the natural breaks in the presentation?</a:t>
            </a:r>
            <a:endParaRPr/>
          </a:p>
          <a:p>
            <a:pPr marL="0" lvl="0" indent="0" algn="l" rtl="0">
              <a:spcBef>
                <a:spcPts val="1200"/>
              </a:spcBef>
              <a:spcAft>
                <a:spcPts val="1200"/>
              </a:spcAft>
              <a:buNone/>
            </a:pPr>
            <a:r>
              <a:rPr lang="ru"/>
              <a:t>Supporting slides?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Board Work</a:t>
            </a:r>
            <a:endParaRPr/>
          </a:p>
        </p:txBody>
      </p:sp>
      <p:sp>
        <p:nvSpPr>
          <p:cNvPr id="408" name="Google Shape;408;p64"/>
          <p:cNvSpPr txBox="1">
            <a:spLocks noGrp="1"/>
          </p:cNvSpPr>
          <p:nvPr>
            <p:ph type="body" idx="1"/>
          </p:nvPr>
        </p:nvSpPr>
        <p:spPr>
          <a:xfrm>
            <a:off x="729450" y="2078875"/>
            <a:ext cx="7688700" cy="2757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ru"/>
              <a:t>Start with a clean board - no distractions!</a:t>
            </a:r>
            <a:endParaRPr/>
          </a:p>
          <a:p>
            <a:pPr marL="0" lvl="0" indent="0" algn="l" rtl="0">
              <a:spcBef>
                <a:spcPts val="1200"/>
              </a:spcBef>
              <a:spcAft>
                <a:spcPts val="0"/>
              </a:spcAft>
              <a:buNone/>
            </a:pPr>
            <a:r>
              <a:rPr lang="ru"/>
              <a:t>Make full use of the board</a:t>
            </a:r>
            <a:endParaRPr/>
          </a:p>
          <a:p>
            <a:pPr marL="0" lvl="0" indent="0" algn="l" rtl="0">
              <a:spcBef>
                <a:spcPts val="1200"/>
              </a:spcBef>
              <a:spcAft>
                <a:spcPts val="0"/>
              </a:spcAft>
              <a:buNone/>
            </a:pPr>
            <a:r>
              <a:rPr lang="ru"/>
              <a:t>Good handwriting can only help</a:t>
            </a:r>
            <a:endParaRPr/>
          </a:p>
          <a:p>
            <a:pPr marL="0" lvl="0" indent="0" algn="l" rtl="0">
              <a:spcBef>
                <a:spcPts val="1200"/>
              </a:spcBef>
              <a:spcAft>
                <a:spcPts val="0"/>
              </a:spcAft>
              <a:buNone/>
            </a:pPr>
            <a:r>
              <a:rPr lang="ru"/>
              <a:t>Don’t erase things you just wrote</a:t>
            </a:r>
            <a:endParaRPr/>
          </a:p>
          <a:p>
            <a:pPr marL="0" lvl="0" indent="0" algn="l" rtl="0">
              <a:spcBef>
                <a:spcPts val="1200"/>
              </a:spcBef>
              <a:spcAft>
                <a:spcPts val="1200"/>
              </a:spcAft>
              <a:buNone/>
            </a:pPr>
            <a:r>
              <a:rPr lang="ru"/>
              <a:t>Organize and Leave Space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729450" y="1318650"/>
            <a:ext cx="4838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ru" sz="3040"/>
              <a:t>Know your audience.</a:t>
            </a:r>
            <a:endParaRPr sz="3040"/>
          </a:p>
        </p:txBody>
      </p:sp>
      <p:sp>
        <p:nvSpPr>
          <p:cNvPr id="158" name="Google Shape;158;p29"/>
          <p:cNvSpPr txBox="1">
            <a:spLocks noGrp="1"/>
          </p:cNvSpPr>
          <p:nvPr>
            <p:ph type="body" idx="1"/>
          </p:nvPr>
        </p:nvSpPr>
        <p:spPr>
          <a:xfrm>
            <a:off x="663957" y="2078875"/>
            <a:ext cx="5015700" cy="2736300"/>
          </a:xfrm>
          <a:prstGeom prst="rect">
            <a:avLst/>
          </a:prstGeom>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SzPts val="2000"/>
              <a:buChar char="●"/>
            </a:pPr>
            <a:r>
              <a:rPr lang="ru" sz="2000"/>
              <a:t>Structure your presentation with the audience in mind.</a:t>
            </a:r>
            <a:endParaRPr sz="2000"/>
          </a:p>
          <a:p>
            <a:pPr marL="457200" lvl="0" indent="-355600" algn="l" rtl="0">
              <a:lnSpc>
                <a:spcPct val="150000"/>
              </a:lnSpc>
              <a:spcBef>
                <a:spcPts val="0"/>
              </a:spcBef>
              <a:spcAft>
                <a:spcPts val="0"/>
              </a:spcAft>
              <a:buSzPts val="2000"/>
              <a:buChar char="●"/>
            </a:pPr>
            <a:r>
              <a:rPr lang="ru" sz="2000"/>
              <a:t>What does the audience already know?</a:t>
            </a:r>
            <a:endParaRPr sz="2000"/>
          </a:p>
          <a:p>
            <a:pPr marL="457200" lvl="0" indent="-355600" algn="l" rtl="0">
              <a:lnSpc>
                <a:spcPct val="150000"/>
              </a:lnSpc>
              <a:spcBef>
                <a:spcPts val="0"/>
              </a:spcBef>
              <a:spcAft>
                <a:spcPts val="0"/>
              </a:spcAft>
              <a:buSzPts val="2000"/>
              <a:buChar char="●"/>
            </a:pPr>
            <a:r>
              <a:rPr lang="ru" sz="2000" i="1"/>
              <a:t>Err on side of caution:</a:t>
            </a:r>
            <a:r>
              <a:rPr lang="ru" sz="2000"/>
              <a:t> Better to bore than to confuse.</a:t>
            </a:r>
            <a:endParaRPr sz="2000"/>
          </a:p>
        </p:txBody>
      </p:sp>
      <p:pic>
        <p:nvPicPr>
          <p:cNvPr id="159" name="Google Shape;159;p29"/>
          <p:cNvPicPr preferRelativeResize="0"/>
          <p:nvPr/>
        </p:nvPicPr>
        <p:blipFill rotWithShape="1">
          <a:blip r:embed="rId3">
            <a:alphaModFix/>
          </a:blip>
          <a:srcRect t="9277" b="10678"/>
          <a:stretch/>
        </p:blipFill>
        <p:spPr>
          <a:xfrm>
            <a:off x="5684477" y="689775"/>
            <a:ext cx="3358126" cy="1792950"/>
          </a:xfrm>
          <a:prstGeom prst="rect">
            <a:avLst/>
          </a:prstGeom>
          <a:noFill/>
          <a:ln>
            <a:noFill/>
          </a:ln>
        </p:spPr>
      </p:pic>
      <p:pic>
        <p:nvPicPr>
          <p:cNvPr id="160" name="Google Shape;160;p29"/>
          <p:cNvPicPr preferRelativeResize="0"/>
          <p:nvPr/>
        </p:nvPicPr>
        <p:blipFill rotWithShape="1">
          <a:blip r:embed="rId4">
            <a:alphaModFix/>
          </a:blip>
          <a:srcRect l="12983" t="20199" r="8283" b="7765"/>
          <a:stretch/>
        </p:blipFill>
        <p:spPr>
          <a:xfrm>
            <a:off x="5706631" y="2818400"/>
            <a:ext cx="3358124" cy="2174250"/>
          </a:xfrm>
          <a:prstGeom prst="rect">
            <a:avLst/>
          </a:prstGeom>
          <a:noFill/>
          <a:ln>
            <a:noFill/>
          </a:ln>
        </p:spPr>
      </p:pic>
      <p:pic>
        <p:nvPicPr>
          <p:cNvPr id="161" name="Google Shape;161;p29"/>
          <p:cNvPicPr preferRelativeResize="0"/>
          <p:nvPr/>
        </p:nvPicPr>
        <p:blipFill>
          <a:blip r:embed="rId5">
            <a:alphaModFix/>
          </a:blip>
          <a:stretch>
            <a:fillRect/>
          </a:stretch>
        </p:blipFill>
        <p:spPr>
          <a:xfrm>
            <a:off x="6017543" y="1314631"/>
            <a:ext cx="2736300" cy="2736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Recap: Presentation Design</a:t>
            </a:r>
            <a:endParaRPr/>
          </a:p>
        </p:txBody>
      </p:sp>
      <p:sp>
        <p:nvSpPr>
          <p:cNvPr id="414" name="Google Shape;414;p6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ru"/>
              <a:t>Don’t put too much texts on slides</a:t>
            </a:r>
            <a:endParaRPr/>
          </a:p>
          <a:p>
            <a:pPr marL="457200" lvl="0" indent="-381000" algn="l" rtl="0">
              <a:spcBef>
                <a:spcPts val="0"/>
              </a:spcBef>
              <a:spcAft>
                <a:spcPts val="0"/>
              </a:spcAft>
              <a:buSzPts val="2400"/>
              <a:buChar char="●"/>
            </a:pPr>
            <a:r>
              <a:rPr lang="ru"/>
              <a:t>Use animations to hide information</a:t>
            </a:r>
            <a:endParaRPr/>
          </a:p>
          <a:p>
            <a:pPr marL="457200" lvl="0" indent="-381000" algn="l" rtl="0">
              <a:spcBef>
                <a:spcPts val="0"/>
              </a:spcBef>
              <a:spcAft>
                <a:spcPts val="0"/>
              </a:spcAft>
              <a:buSzPts val="2400"/>
              <a:buChar char="●"/>
            </a:pPr>
            <a:r>
              <a:rPr lang="ru"/>
              <a:t>Outline, fill in, refine, practice</a:t>
            </a:r>
            <a:endParaRPr/>
          </a:p>
          <a:p>
            <a:pPr marL="457200" lvl="0" indent="-381000" algn="l" rtl="0">
              <a:spcBef>
                <a:spcPts val="0"/>
              </a:spcBef>
              <a:spcAft>
                <a:spcPts val="0"/>
              </a:spcAft>
              <a:buSzPts val="2400"/>
              <a:buChar char="●"/>
            </a:pPr>
            <a:r>
              <a:rPr lang="ru"/>
              <a:t>Make sure slides are adaptable</a:t>
            </a:r>
            <a:endParaRPr/>
          </a:p>
        </p:txBody>
      </p:sp>
      <p:sp>
        <p:nvSpPr>
          <p:cNvPr id="415" name="Google Shape;415;p65"/>
          <p:cNvSpPr txBox="1">
            <a:spLocks noGrp="1"/>
          </p:cNvSpPr>
          <p:nvPr>
            <p:ph type="title"/>
          </p:nvPr>
        </p:nvSpPr>
        <p:spPr>
          <a:xfrm>
            <a:off x="727800" y="4283946"/>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3340" i="1"/>
              <a:t>Any tips for presentation design?</a:t>
            </a:r>
            <a:endParaRPr sz="334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6"/>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FFFFFF"/>
              </a:buClr>
              <a:buSzPct val="100000"/>
              <a:buChar char="❖"/>
            </a:pPr>
            <a:r>
              <a:rPr lang="ru" sz="2822" b="0">
                <a:solidFill>
                  <a:srgbClr val="FFFFFF"/>
                </a:solidFill>
              </a:rPr>
              <a:t>Preparing Your Talk</a:t>
            </a:r>
            <a:endParaRPr sz="2822" b="0">
              <a:solidFill>
                <a:srgbClr val="FFFFF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Public Speaking</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Presentation Design</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a:solidFill>
                  <a:srgbClr val="EFEFEF"/>
                </a:solidFill>
              </a:rPr>
              <a:t>Making Diagrams</a:t>
            </a:r>
            <a:endParaRPr sz="2822">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Poster Design</a:t>
            </a:r>
            <a:endParaRPr sz="2822" b="0">
              <a:solidFill>
                <a:srgbClr val="EFEFE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426" name="Google Shape;426;p67"/>
          <p:cNvSpPr txBox="1">
            <a:spLocks noGrp="1"/>
          </p:cNvSpPr>
          <p:nvPr>
            <p:ph type="body" idx="1"/>
          </p:nvPr>
        </p:nvSpPr>
        <p:spPr>
          <a:xfrm>
            <a:off x="729450" y="2078875"/>
            <a:ext cx="3322200" cy="226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ru" sz="2040">
                <a:latin typeface="Calibri"/>
                <a:ea typeface="Calibri"/>
                <a:cs typeface="Calibri"/>
                <a:sym typeface="Calibri"/>
              </a:rPr>
              <a:t>What is a good diagram?</a:t>
            </a:r>
            <a:endParaRPr sz="2040">
              <a:latin typeface="Calibri"/>
              <a:ea typeface="Calibri"/>
              <a:cs typeface="Calibri"/>
              <a:sym typeface="Calibri"/>
            </a:endParaRPr>
          </a:p>
          <a:p>
            <a:pPr marL="457200" lvl="0" indent="-358140" algn="l" rtl="0">
              <a:lnSpc>
                <a:spcPct val="95000"/>
              </a:lnSpc>
              <a:spcBef>
                <a:spcPts val="1200"/>
              </a:spcBef>
              <a:spcAft>
                <a:spcPts val="0"/>
              </a:spcAft>
              <a:buSzPts val="2040"/>
              <a:buFont typeface="Calibri"/>
              <a:buChar char="●"/>
            </a:pPr>
            <a:r>
              <a:rPr lang="ru" sz="2040">
                <a:latin typeface="Calibri"/>
                <a:ea typeface="Calibri"/>
                <a:cs typeface="Calibri"/>
                <a:sym typeface="Calibri"/>
              </a:rPr>
              <a:t>Easy to digest</a:t>
            </a:r>
            <a:endParaRPr sz="2040">
              <a:latin typeface="Calibri"/>
              <a:ea typeface="Calibri"/>
              <a:cs typeface="Calibri"/>
              <a:sym typeface="Calibri"/>
            </a:endParaRPr>
          </a:p>
          <a:p>
            <a:pPr marL="457200" lvl="0" indent="-358140" algn="l" rtl="0">
              <a:lnSpc>
                <a:spcPct val="95000"/>
              </a:lnSpc>
              <a:spcBef>
                <a:spcPts val="0"/>
              </a:spcBef>
              <a:spcAft>
                <a:spcPts val="0"/>
              </a:spcAft>
              <a:buSzPts val="2040"/>
              <a:buFont typeface="Calibri"/>
              <a:buChar char="●"/>
            </a:pPr>
            <a:r>
              <a:rPr lang="ru" sz="2040">
                <a:latin typeface="Calibri"/>
                <a:ea typeface="Calibri"/>
                <a:cs typeface="Calibri"/>
                <a:sym typeface="Calibri"/>
              </a:rPr>
              <a:t>Self contained</a:t>
            </a:r>
            <a:endParaRPr sz="2040">
              <a:latin typeface="Calibri"/>
              <a:ea typeface="Calibri"/>
              <a:cs typeface="Calibri"/>
              <a:sym typeface="Calibri"/>
            </a:endParaRPr>
          </a:p>
          <a:p>
            <a:pPr marL="0" lvl="0" indent="0" algn="l" rtl="0">
              <a:spcBef>
                <a:spcPts val="1200"/>
              </a:spcBef>
              <a:spcAft>
                <a:spcPts val="0"/>
              </a:spcAft>
              <a:buNone/>
            </a:pPr>
            <a:r>
              <a:rPr lang="ru" sz="2040">
                <a:latin typeface="Calibri"/>
                <a:ea typeface="Calibri"/>
                <a:cs typeface="Calibri"/>
                <a:sym typeface="Calibri"/>
              </a:rPr>
              <a:t>A diagram exists to reduce thinking effort</a:t>
            </a:r>
            <a:br>
              <a:rPr lang="ru" sz="2040">
                <a:latin typeface="Calibri"/>
                <a:ea typeface="Calibri"/>
                <a:cs typeface="Calibri"/>
                <a:sym typeface="Calibri"/>
              </a:rPr>
            </a:br>
            <a:endParaRPr sz="2040">
              <a:latin typeface="Calibri"/>
              <a:ea typeface="Calibri"/>
              <a:cs typeface="Calibri"/>
              <a:sym typeface="Calibri"/>
            </a:endParaRPr>
          </a:p>
          <a:p>
            <a:pPr marL="0" lvl="0" indent="0" algn="l" rtl="0">
              <a:spcBef>
                <a:spcPts val="0"/>
              </a:spcBef>
              <a:spcAft>
                <a:spcPts val="0"/>
              </a:spcAft>
              <a:buNone/>
            </a:pPr>
            <a:r>
              <a:rPr lang="ru" sz="2040">
                <a:latin typeface="Calibri"/>
                <a:ea typeface="Calibri"/>
                <a:cs typeface="Calibri"/>
                <a:sym typeface="Calibri"/>
              </a:rPr>
              <a:t>If it increases effort, it failed</a:t>
            </a:r>
            <a:endParaRPr sz="2040">
              <a:latin typeface="Calibri"/>
              <a:ea typeface="Calibri"/>
              <a:cs typeface="Calibri"/>
              <a:sym typeface="Calibri"/>
            </a:endParaRPr>
          </a:p>
          <a:p>
            <a:pPr marL="0" lvl="0" indent="0" algn="l" rtl="0">
              <a:lnSpc>
                <a:spcPct val="95000"/>
              </a:lnSpc>
              <a:spcBef>
                <a:spcPts val="0"/>
              </a:spcBef>
              <a:spcAft>
                <a:spcPts val="1200"/>
              </a:spcAft>
              <a:buNone/>
            </a:pPr>
            <a:endParaRPr sz="2040">
              <a:latin typeface="Calibri"/>
              <a:ea typeface="Calibri"/>
              <a:cs typeface="Calibri"/>
              <a:sym typeface="Calibri"/>
            </a:endParaRPr>
          </a:p>
        </p:txBody>
      </p:sp>
      <p:pic>
        <p:nvPicPr>
          <p:cNvPr id="427" name="Google Shape;427;p67" title="Matplotlib Chart.png"/>
          <p:cNvPicPr preferRelativeResize="0"/>
          <p:nvPr/>
        </p:nvPicPr>
        <p:blipFill rotWithShape="1">
          <a:blip r:embed="rId3">
            <a:alphaModFix/>
          </a:blip>
          <a:srcRect/>
          <a:stretch/>
        </p:blipFill>
        <p:spPr>
          <a:xfrm>
            <a:off x="4320475" y="1593400"/>
            <a:ext cx="4566001" cy="2709897"/>
          </a:xfrm>
          <a:prstGeom prst="rect">
            <a:avLst/>
          </a:prstGeom>
          <a:noFill/>
          <a:ln w="38100" cap="flat" cmpd="sng">
            <a:solidFill>
              <a:srgbClr val="D0E0E3"/>
            </a:solidFill>
            <a:prstDash val="solid"/>
            <a:round/>
            <a:headEnd type="none" w="sm" len="sm"/>
            <a:tailEnd type="none" w="sm" len="sm"/>
          </a:ln>
        </p:spPr>
      </p:pic>
      <p:sp>
        <p:nvSpPr>
          <p:cNvPr id="428" name="Google Shape;428;p67"/>
          <p:cNvSpPr/>
          <p:nvPr/>
        </p:nvSpPr>
        <p:spPr>
          <a:xfrm>
            <a:off x="7007325" y="2632425"/>
            <a:ext cx="151800" cy="326700"/>
          </a:xfrm>
          <a:prstGeom prst="downArrow">
            <a:avLst>
              <a:gd name="adj1" fmla="val 50000"/>
              <a:gd name="adj2" fmla="val 50000"/>
            </a:avLst>
          </a:prstGeom>
          <a:solidFill>
            <a:srgbClr val="45818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9" name="Google Shape;429;p67"/>
          <p:cNvSpPr/>
          <p:nvPr/>
        </p:nvSpPr>
        <p:spPr>
          <a:xfrm>
            <a:off x="5385850" y="2560600"/>
            <a:ext cx="151800" cy="326700"/>
          </a:xfrm>
          <a:prstGeom prst="downArrow">
            <a:avLst>
              <a:gd name="adj1" fmla="val 50000"/>
              <a:gd name="adj2" fmla="val 50000"/>
            </a:avLst>
          </a:prstGeom>
          <a:solidFill>
            <a:srgbClr val="B45F0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67"/>
          <p:cNvSpPr txBox="1"/>
          <p:nvPr/>
        </p:nvSpPr>
        <p:spPr>
          <a:xfrm>
            <a:off x="4954975" y="4525625"/>
            <a:ext cx="36429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ru" sz="2000" b="1" i="1">
                <a:solidFill>
                  <a:srgbClr val="595959"/>
                </a:solidFill>
                <a:latin typeface="Calibri"/>
                <a:ea typeface="Calibri"/>
                <a:cs typeface="Calibri"/>
                <a:sym typeface="Calibri"/>
              </a:rPr>
              <a:t>Cognitive load is the real enemy</a:t>
            </a:r>
            <a:endParaRPr sz="2000" b="1" i="1">
              <a:solidFill>
                <a:srgbClr val="5959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436" name="Google Shape;436;p68"/>
          <p:cNvSpPr txBox="1">
            <a:spLocks noGrp="1"/>
          </p:cNvSpPr>
          <p:nvPr>
            <p:ph type="body" idx="1"/>
          </p:nvPr>
        </p:nvSpPr>
        <p:spPr>
          <a:xfrm>
            <a:off x="729450" y="2078875"/>
            <a:ext cx="3322200" cy="226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ru" sz="2040">
                <a:latin typeface="Calibri"/>
                <a:ea typeface="Calibri"/>
                <a:cs typeface="Calibri"/>
                <a:sym typeface="Calibri"/>
              </a:rPr>
              <a:t>What questions should a diagram answer?</a:t>
            </a:r>
            <a:br>
              <a:rPr lang="ru" sz="2040">
                <a:latin typeface="Calibri"/>
                <a:ea typeface="Calibri"/>
                <a:cs typeface="Calibri"/>
                <a:sym typeface="Calibri"/>
              </a:rPr>
            </a:br>
            <a:br>
              <a:rPr lang="ru" sz="2040">
                <a:latin typeface="Calibri"/>
                <a:ea typeface="Calibri"/>
                <a:cs typeface="Calibri"/>
                <a:sym typeface="Calibri"/>
              </a:rPr>
            </a:br>
            <a:r>
              <a:rPr lang="ru" sz="2040">
                <a:latin typeface="Calibri"/>
                <a:ea typeface="Calibri"/>
                <a:cs typeface="Calibri"/>
                <a:sym typeface="Calibri"/>
              </a:rPr>
              <a:t>Good starting point: “What should the viewer walk away knowing?”</a:t>
            </a:r>
            <a:endParaRPr sz="2040">
              <a:latin typeface="Calibri"/>
              <a:ea typeface="Calibri"/>
              <a:cs typeface="Calibri"/>
              <a:sym typeface="Calibri"/>
            </a:endParaRPr>
          </a:p>
          <a:p>
            <a:pPr marL="0" lvl="0" indent="0" algn="l" rtl="0">
              <a:lnSpc>
                <a:spcPct val="95000"/>
              </a:lnSpc>
              <a:spcBef>
                <a:spcPts val="1200"/>
              </a:spcBef>
              <a:spcAft>
                <a:spcPts val="1200"/>
              </a:spcAft>
              <a:buNone/>
            </a:pPr>
            <a:endParaRPr sz="2040">
              <a:latin typeface="Calibri"/>
              <a:ea typeface="Calibri"/>
              <a:cs typeface="Calibri"/>
              <a:sym typeface="Calibri"/>
            </a:endParaRPr>
          </a:p>
        </p:txBody>
      </p:sp>
      <p:pic>
        <p:nvPicPr>
          <p:cNvPr id="437" name="Google Shape;437;p68" title="Matplotlib Chart.png"/>
          <p:cNvPicPr preferRelativeResize="0"/>
          <p:nvPr/>
        </p:nvPicPr>
        <p:blipFill rotWithShape="1">
          <a:blip r:embed="rId3">
            <a:alphaModFix/>
          </a:blip>
          <a:srcRect/>
          <a:stretch/>
        </p:blipFill>
        <p:spPr>
          <a:xfrm>
            <a:off x="4320475" y="1593400"/>
            <a:ext cx="4566001" cy="2709897"/>
          </a:xfrm>
          <a:prstGeom prst="rect">
            <a:avLst/>
          </a:prstGeom>
          <a:noFill/>
          <a:ln w="38100" cap="flat" cmpd="sng">
            <a:solidFill>
              <a:srgbClr val="D0E0E3"/>
            </a:solidFill>
            <a:prstDash val="solid"/>
            <a:round/>
            <a:headEnd type="none" w="sm" len="sm"/>
            <a:tailEnd type="none" w="sm" len="sm"/>
          </a:ln>
        </p:spPr>
      </p:pic>
      <p:sp>
        <p:nvSpPr>
          <p:cNvPr id="438" name="Google Shape;438;p68"/>
          <p:cNvSpPr/>
          <p:nvPr/>
        </p:nvSpPr>
        <p:spPr>
          <a:xfrm>
            <a:off x="7007325" y="2632425"/>
            <a:ext cx="151800" cy="326700"/>
          </a:xfrm>
          <a:prstGeom prst="downArrow">
            <a:avLst>
              <a:gd name="adj1" fmla="val 50000"/>
              <a:gd name="adj2" fmla="val 50000"/>
            </a:avLst>
          </a:prstGeom>
          <a:solidFill>
            <a:srgbClr val="45818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9" name="Google Shape;439;p68"/>
          <p:cNvSpPr/>
          <p:nvPr/>
        </p:nvSpPr>
        <p:spPr>
          <a:xfrm>
            <a:off x="5385850" y="2560600"/>
            <a:ext cx="151800" cy="326700"/>
          </a:xfrm>
          <a:prstGeom prst="downArrow">
            <a:avLst>
              <a:gd name="adj1" fmla="val 50000"/>
              <a:gd name="adj2" fmla="val 50000"/>
            </a:avLst>
          </a:prstGeom>
          <a:solidFill>
            <a:srgbClr val="B45F0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p68"/>
          <p:cNvSpPr/>
          <p:nvPr/>
        </p:nvSpPr>
        <p:spPr>
          <a:xfrm>
            <a:off x="3955950" y="903600"/>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Datasets used</a:t>
            </a:r>
            <a:endParaRPr>
              <a:latin typeface="Lato"/>
              <a:ea typeface="Lato"/>
              <a:cs typeface="Lato"/>
              <a:sym typeface="Lato"/>
            </a:endParaRPr>
          </a:p>
        </p:txBody>
      </p:sp>
      <p:cxnSp>
        <p:nvCxnSpPr>
          <p:cNvPr id="441" name="Google Shape;441;p68"/>
          <p:cNvCxnSpPr/>
          <p:nvPr/>
        </p:nvCxnSpPr>
        <p:spPr>
          <a:xfrm rot="10800000" flipH="1">
            <a:off x="3610950" y="3620400"/>
            <a:ext cx="1219500" cy="528900"/>
          </a:xfrm>
          <a:prstGeom prst="straightConnector1">
            <a:avLst/>
          </a:prstGeom>
          <a:noFill/>
          <a:ln w="38100" cap="flat" cmpd="sng">
            <a:solidFill>
              <a:schemeClr val="dk2"/>
            </a:solidFill>
            <a:prstDash val="solid"/>
            <a:round/>
            <a:headEnd type="none" w="med" len="med"/>
            <a:tailEnd type="triangle" w="med" len="med"/>
          </a:ln>
        </p:spPr>
      </p:cxnSp>
      <p:sp>
        <p:nvSpPr>
          <p:cNvPr id="442" name="Google Shape;442;p68"/>
          <p:cNvSpPr/>
          <p:nvPr/>
        </p:nvSpPr>
        <p:spPr>
          <a:xfrm>
            <a:off x="2647950" y="4149300"/>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Contrast with colors</a:t>
            </a:r>
            <a:endParaRPr>
              <a:latin typeface="Lato"/>
              <a:ea typeface="Lato"/>
              <a:cs typeface="Lato"/>
              <a:sym typeface="Lato"/>
            </a:endParaRPr>
          </a:p>
        </p:txBody>
      </p:sp>
      <p:cxnSp>
        <p:nvCxnSpPr>
          <p:cNvPr id="443" name="Google Shape;443;p68"/>
          <p:cNvCxnSpPr>
            <a:stCxn id="440" idx="2"/>
          </p:cNvCxnSpPr>
          <p:nvPr/>
        </p:nvCxnSpPr>
        <p:spPr>
          <a:xfrm>
            <a:off x="4930950" y="1421100"/>
            <a:ext cx="441300" cy="477900"/>
          </a:xfrm>
          <a:prstGeom prst="straightConnector1">
            <a:avLst/>
          </a:prstGeom>
          <a:noFill/>
          <a:ln w="38100" cap="flat" cmpd="sng">
            <a:solidFill>
              <a:schemeClr val="dk2"/>
            </a:solidFill>
            <a:prstDash val="solid"/>
            <a:round/>
            <a:headEnd type="none" w="med" len="med"/>
            <a:tailEnd type="triangle" w="med" len="med"/>
          </a:ln>
        </p:spPr>
      </p:cxnSp>
      <p:sp>
        <p:nvSpPr>
          <p:cNvPr id="444" name="Google Shape;444;p68"/>
          <p:cNvSpPr/>
          <p:nvPr/>
        </p:nvSpPr>
        <p:spPr>
          <a:xfrm>
            <a:off x="6467525" y="4012900"/>
            <a:ext cx="2575800" cy="798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Take the audience to where you want them to go</a:t>
            </a:r>
            <a:endParaRPr>
              <a:latin typeface="Lato"/>
              <a:ea typeface="Lato"/>
              <a:cs typeface="Lato"/>
              <a:sym typeface="Lato"/>
            </a:endParaRPr>
          </a:p>
        </p:txBody>
      </p:sp>
      <p:cxnSp>
        <p:nvCxnSpPr>
          <p:cNvPr id="445" name="Google Shape;445;p68"/>
          <p:cNvCxnSpPr>
            <a:stCxn id="444" idx="0"/>
          </p:cNvCxnSpPr>
          <p:nvPr/>
        </p:nvCxnSpPr>
        <p:spPr>
          <a:xfrm rot="10800000">
            <a:off x="5637125" y="2825800"/>
            <a:ext cx="2118300" cy="1187100"/>
          </a:xfrm>
          <a:prstGeom prst="straightConnector1">
            <a:avLst/>
          </a:prstGeom>
          <a:noFill/>
          <a:ln w="38100" cap="flat" cmpd="sng">
            <a:solidFill>
              <a:schemeClr val="dk2"/>
            </a:solidFill>
            <a:prstDash val="solid"/>
            <a:round/>
            <a:headEnd type="none" w="med" len="med"/>
            <a:tailEnd type="triangle" w="med" len="med"/>
          </a:ln>
        </p:spPr>
      </p:cxnSp>
      <p:sp>
        <p:nvSpPr>
          <p:cNvPr id="446" name="Google Shape;446;p68"/>
          <p:cNvSpPr/>
          <p:nvPr/>
        </p:nvSpPr>
        <p:spPr>
          <a:xfrm>
            <a:off x="6684125" y="731025"/>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Reduce cognitive load</a:t>
            </a:r>
            <a:endParaRPr>
              <a:latin typeface="Lato"/>
              <a:ea typeface="Lato"/>
              <a:cs typeface="Lato"/>
              <a:sym typeface="Lato"/>
            </a:endParaRPr>
          </a:p>
        </p:txBody>
      </p:sp>
      <p:cxnSp>
        <p:nvCxnSpPr>
          <p:cNvPr id="447" name="Google Shape;447;p68"/>
          <p:cNvCxnSpPr>
            <a:stCxn id="446" idx="2"/>
          </p:cNvCxnSpPr>
          <p:nvPr/>
        </p:nvCxnSpPr>
        <p:spPr>
          <a:xfrm flipH="1">
            <a:off x="7466525" y="1248525"/>
            <a:ext cx="192600" cy="7470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453" name="Google Shape;453;p69"/>
          <p:cNvSpPr txBox="1">
            <a:spLocks noGrp="1"/>
          </p:cNvSpPr>
          <p:nvPr>
            <p:ph type="body" idx="1"/>
          </p:nvPr>
        </p:nvSpPr>
        <p:spPr>
          <a:xfrm>
            <a:off x="729450" y="2078875"/>
            <a:ext cx="27669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a:latin typeface="Calibri"/>
                <a:ea typeface="Calibri"/>
                <a:cs typeface="Calibri"/>
                <a:sym typeface="Calibri"/>
              </a:rPr>
              <a:t>What is a good diagram?</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Motivates a question</a:t>
            </a:r>
            <a:br>
              <a:rPr lang="ru" sz="2000">
                <a:latin typeface="Calibri"/>
                <a:ea typeface="Calibri"/>
                <a:cs typeface="Calibri"/>
                <a:sym typeface="Calibri"/>
              </a:rPr>
            </a:b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Provides evidence</a:t>
            </a:r>
            <a:endParaRPr sz="2000">
              <a:latin typeface="Calibri"/>
              <a:ea typeface="Calibri"/>
              <a:cs typeface="Calibri"/>
              <a:sym typeface="Calibri"/>
            </a:endParaRPr>
          </a:p>
        </p:txBody>
      </p:sp>
      <p:sp>
        <p:nvSpPr>
          <p:cNvPr id="454" name="Google Shape;454;p69"/>
          <p:cNvSpPr txBox="1"/>
          <p:nvPr/>
        </p:nvSpPr>
        <p:spPr>
          <a:xfrm>
            <a:off x="3496350" y="1318650"/>
            <a:ext cx="5619300" cy="377400"/>
          </a:xfrm>
          <a:prstGeom prst="rect">
            <a:avLst/>
          </a:prstGeom>
          <a:noFill/>
          <a:ln>
            <a:noFill/>
          </a:ln>
        </p:spPr>
        <p:txBody>
          <a:bodyPr spcFirstLastPara="1" wrap="square" lIns="60300" tIns="60300" rIns="60300" bIns="60300" anchor="t" anchorCtr="0">
            <a:noAutofit/>
          </a:bodyPr>
          <a:lstStyle/>
          <a:p>
            <a:pPr marL="0" lvl="0" indent="0" algn="l" rtl="0">
              <a:lnSpc>
                <a:spcPct val="115000"/>
              </a:lnSpc>
              <a:spcBef>
                <a:spcPts val="0"/>
              </a:spcBef>
              <a:spcAft>
                <a:spcPts val="0"/>
              </a:spcAft>
              <a:buNone/>
            </a:pPr>
            <a:r>
              <a:rPr lang="ru" sz="1068" b="1">
                <a:solidFill>
                  <a:srgbClr val="3C78D8"/>
                </a:solidFill>
                <a:latin typeface="Open Sans"/>
                <a:ea typeface="Open Sans"/>
                <a:cs typeface="Open Sans"/>
                <a:sym typeface="Open Sans"/>
              </a:rPr>
              <a:t>Which</a:t>
            </a:r>
            <a:r>
              <a:rPr lang="ru" sz="1068">
                <a:solidFill>
                  <a:srgbClr val="3C78D8"/>
                </a:solidFill>
                <a:latin typeface="Open Sans"/>
                <a:ea typeface="Open Sans"/>
                <a:cs typeface="Open Sans"/>
                <a:sym typeface="Open Sans"/>
              </a:rPr>
              <a:t> feature space to use to extract pseudo-domain centroids? - </a:t>
            </a:r>
            <a:r>
              <a:rPr lang="ru" sz="1068" b="1">
                <a:solidFill>
                  <a:srgbClr val="CC4125"/>
                </a:solidFill>
                <a:latin typeface="Open Sans"/>
                <a:ea typeface="Open Sans"/>
                <a:cs typeface="Open Sans"/>
                <a:sym typeface="Open Sans"/>
              </a:rPr>
              <a:t>Diffusion Models!</a:t>
            </a:r>
            <a:endParaRPr sz="1068" b="1">
              <a:solidFill>
                <a:srgbClr val="CC4125"/>
              </a:solidFill>
              <a:latin typeface="Open Sans"/>
              <a:ea typeface="Open Sans"/>
              <a:cs typeface="Open Sans"/>
              <a:sym typeface="Open Sans"/>
            </a:endParaRPr>
          </a:p>
        </p:txBody>
      </p:sp>
      <p:pic>
        <p:nvPicPr>
          <p:cNvPr id="455" name="Google Shape;455;p69" title="VLCS_tsne_grid_plot.png"/>
          <p:cNvPicPr preferRelativeResize="0"/>
          <p:nvPr/>
        </p:nvPicPr>
        <p:blipFill rotWithShape="1">
          <a:blip r:embed="rId3">
            <a:alphaModFix/>
          </a:blip>
          <a:srcRect b="8450"/>
          <a:stretch/>
        </p:blipFill>
        <p:spPr>
          <a:xfrm>
            <a:off x="3573149" y="1723629"/>
            <a:ext cx="4146063" cy="2533519"/>
          </a:xfrm>
          <a:prstGeom prst="rect">
            <a:avLst/>
          </a:prstGeom>
          <a:noFill/>
          <a:ln>
            <a:noFill/>
          </a:ln>
        </p:spPr>
      </p:pic>
      <p:sp>
        <p:nvSpPr>
          <p:cNvPr id="456" name="Google Shape;456;p69"/>
          <p:cNvSpPr txBox="1"/>
          <p:nvPr/>
        </p:nvSpPr>
        <p:spPr>
          <a:xfrm>
            <a:off x="7699415" y="2620204"/>
            <a:ext cx="1368300" cy="864000"/>
          </a:xfrm>
          <a:prstGeom prst="rect">
            <a:avLst/>
          </a:prstGeom>
          <a:noFill/>
          <a:ln w="15750" cap="flat" cmpd="sng">
            <a:solidFill>
              <a:schemeClr val="accent3"/>
            </a:solidFill>
            <a:prstDash val="solid"/>
            <a:round/>
            <a:headEnd type="none" w="sm" len="sm"/>
            <a:tailEnd type="none" w="sm" len="sm"/>
          </a:ln>
        </p:spPr>
        <p:txBody>
          <a:bodyPr spcFirstLastPara="1" wrap="square" lIns="60300" tIns="60300" rIns="60300" bIns="60300" anchor="t" anchorCtr="0">
            <a:noAutofit/>
          </a:bodyPr>
          <a:lstStyle/>
          <a:p>
            <a:pPr marL="0" lvl="0" indent="0" algn="l" rtl="0">
              <a:spcBef>
                <a:spcPts val="0"/>
              </a:spcBef>
              <a:spcAft>
                <a:spcPts val="0"/>
              </a:spcAft>
              <a:buNone/>
            </a:pPr>
            <a:r>
              <a:rPr lang="ru" sz="989" b="1">
                <a:solidFill>
                  <a:srgbClr val="595959"/>
                </a:solidFill>
                <a:latin typeface="Open Sans"/>
                <a:ea typeface="Open Sans"/>
                <a:cs typeface="Open Sans"/>
                <a:sym typeface="Open Sans"/>
              </a:rPr>
              <a:t>Finding:</a:t>
            </a:r>
            <a:r>
              <a:rPr lang="ru" sz="989">
                <a:solidFill>
                  <a:srgbClr val="595959"/>
                </a:solidFill>
                <a:latin typeface="Open Sans"/>
                <a:ea typeface="Open Sans"/>
                <a:cs typeface="Open Sans"/>
                <a:sym typeface="Open Sans"/>
              </a:rPr>
              <a:t> Among all models, DiT achieves the clearest domain separation on the VLCS dataset</a:t>
            </a:r>
            <a:endParaRPr sz="989">
              <a:solidFill>
                <a:srgbClr val="595959"/>
              </a:solidFill>
              <a:latin typeface="Open Sans"/>
              <a:ea typeface="Open Sans"/>
              <a:cs typeface="Open Sans"/>
              <a:sym typeface="Open Sans"/>
            </a:endParaRPr>
          </a:p>
        </p:txBody>
      </p:sp>
      <p:pic>
        <p:nvPicPr>
          <p:cNvPr id="457" name="Google Shape;457;p69" title="VLCS_tsne_grid_plot.png"/>
          <p:cNvPicPr preferRelativeResize="0"/>
          <p:nvPr/>
        </p:nvPicPr>
        <p:blipFill rotWithShape="1">
          <a:blip r:embed="rId3">
            <a:alphaModFix/>
          </a:blip>
          <a:srcRect t="90326"/>
          <a:stretch/>
        </p:blipFill>
        <p:spPr>
          <a:xfrm>
            <a:off x="3496350" y="4374393"/>
            <a:ext cx="4146063" cy="267734"/>
          </a:xfrm>
          <a:prstGeom prst="rect">
            <a:avLst/>
          </a:prstGeom>
          <a:noFill/>
          <a:ln>
            <a:noFill/>
          </a:ln>
        </p:spPr>
      </p:pic>
      <p:sp>
        <p:nvSpPr>
          <p:cNvPr id="458" name="Google Shape;458;p69"/>
          <p:cNvSpPr txBox="1"/>
          <p:nvPr/>
        </p:nvSpPr>
        <p:spPr>
          <a:xfrm>
            <a:off x="3847931" y="1546922"/>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a:solidFill>
                  <a:srgbClr val="595959"/>
                </a:solidFill>
                <a:latin typeface="Open Sans"/>
                <a:ea typeface="Open Sans"/>
                <a:cs typeface="Open Sans"/>
                <a:sym typeface="Open Sans"/>
              </a:rPr>
              <a:t>Domain NMI: 0.22 </a:t>
            </a:r>
            <a:endParaRPr sz="791">
              <a:solidFill>
                <a:srgbClr val="595959"/>
              </a:solidFill>
              <a:latin typeface="Open Sans"/>
              <a:ea typeface="Open Sans"/>
              <a:cs typeface="Open Sans"/>
              <a:sym typeface="Open Sans"/>
            </a:endParaRPr>
          </a:p>
        </p:txBody>
      </p:sp>
      <p:sp>
        <p:nvSpPr>
          <p:cNvPr id="459" name="Google Shape;459;p69"/>
          <p:cNvSpPr txBox="1"/>
          <p:nvPr/>
        </p:nvSpPr>
        <p:spPr>
          <a:xfrm>
            <a:off x="5286818" y="1546922"/>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a:solidFill>
                  <a:srgbClr val="595959"/>
                </a:solidFill>
                <a:latin typeface="Open Sans"/>
                <a:ea typeface="Open Sans"/>
                <a:cs typeface="Open Sans"/>
                <a:sym typeface="Open Sans"/>
              </a:rPr>
              <a:t>Domain NMI: 0.20 </a:t>
            </a:r>
            <a:endParaRPr sz="791">
              <a:solidFill>
                <a:srgbClr val="595959"/>
              </a:solidFill>
              <a:latin typeface="Open Sans"/>
              <a:ea typeface="Open Sans"/>
              <a:cs typeface="Open Sans"/>
              <a:sym typeface="Open Sans"/>
            </a:endParaRPr>
          </a:p>
        </p:txBody>
      </p:sp>
      <p:sp>
        <p:nvSpPr>
          <p:cNvPr id="460" name="Google Shape;460;p69"/>
          <p:cNvSpPr txBox="1"/>
          <p:nvPr/>
        </p:nvSpPr>
        <p:spPr>
          <a:xfrm>
            <a:off x="6663876" y="1546922"/>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a:solidFill>
                  <a:srgbClr val="595959"/>
                </a:solidFill>
                <a:latin typeface="Open Sans"/>
                <a:ea typeface="Open Sans"/>
                <a:cs typeface="Open Sans"/>
                <a:sym typeface="Open Sans"/>
              </a:rPr>
              <a:t>Domain NMI: 0.01 </a:t>
            </a:r>
            <a:endParaRPr sz="791">
              <a:solidFill>
                <a:srgbClr val="595959"/>
              </a:solidFill>
              <a:latin typeface="Open Sans"/>
              <a:ea typeface="Open Sans"/>
              <a:cs typeface="Open Sans"/>
              <a:sym typeface="Open Sans"/>
            </a:endParaRPr>
          </a:p>
        </p:txBody>
      </p:sp>
      <p:sp>
        <p:nvSpPr>
          <p:cNvPr id="461" name="Google Shape;461;p69"/>
          <p:cNvSpPr txBox="1"/>
          <p:nvPr/>
        </p:nvSpPr>
        <p:spPr>
          <a:xfrm>
            <a:off x="3828001" y="4149823"/>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a:solidFill>
                  <a:srgbClr val="595959"/>
                </a:solidFill>
                <a:latin typeface="Open Sans"/>
                <a:ea typeface="Open Sans"/>
                <a:cs typeface="Open Sans"/>
                <a:sym typeface="Open Sans"/>
              </a:rPr>
              <a:t>Domain NMI: 0.05 </a:t>
            </a:r>
            <a:endParaRPr sz="791">
              <a:solidFill>
                <a:srgbClr val="595959"/>
              </a:solidFill>
              <a:latin typeface="Open Sans"/>
              <a:ea typeface="Open Sans"/>
              <a:cs typeface="Open Sans"/>
              <a:sym typeface="Open Sans"/>
            </a:endParaRPr>
          </a:p>
        </p:txBody>
      </p:sp>
      <p:sp>
        <p:nvSpPr>
          <p:cNvPr id="462" name="Google Shape;462;p69"/>
          <p:cNvSpPr txBox="1"/>
          <p:nvPr/>
        </p:nvSpPr>
        <p:spPr>
          <a:xfrm>
            <a:off x="5262888" y="4149832"/>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b="1">
                <a:solidFill>
                  <a:srgbClr val="CC0000"/>
                </a:solidFill>
                <a:latin typeface="Open Sans"/>
                <a:ea typeface="Open Sans"/>
                <a:cs typeface="Open Sans"/>
                <a:sym typeface="Open Sans"/>
              </a:rPr>
              <a:t>Domain NMI: 0.58 </a:t>
            </a:r>
            <a:endParaRPr sz="791" b="1">
              <a:solidFill>
                <a:srgbClr val="CC0000"/>
              </a:solidFill>
              <a:latin typeface="Open Sans"/>
              <a:ea typeface="Open Sans"/>
              <a:cs typeface="Open Sans"/>
              <a:sym typeface="Open Sans"/>
            </a:endParaRPr>
          </a:p>
        </p:txBody>
      </p:sp>
      <p:sp>
        <p:nvSpPr>
          <p:cNvPr id="463" name="Google Shape;463;p69"/>
          <p:cNvSpPr txBox="1"/>
          <p:nvPr/>
        </p:nvSpPr>
        <p:spPr>
          <a:xfrm>
            <a:off x="6643946" y="4149823"/>
            <a:ext cx="1055400" cy="87300"/>
          </a:xfrm>
          <a:prstGeom prst="rect">
            <a:avLst/>
          </a:prstGeom>
          <a:noFill/>
          <a:ln>
            <a:noFill/>
          </a:ln>
        </p:spPr>
        <p:txBody>
          <a:bodyPr spcFirstLastPara="1" wrap="square" lIns="60300" tIns="60300" rIns="60300" bIns="60300" anchor="t" anchorCtr="0">
            <a:noAutofit/>
          </a:bodyPr>
          <a:lstStyle/>
          <a:p>
            <a:pPr marL="0" lvl="0" indent="0" algn="l" rtl="0">
              <a:spcBef>
                <a:spcPts val="0"/>
              </a:spcBef>
              <a:spcAft>
                <a:spcPts val="0"/>
              </a:spcAft>
              <a:buNone/>
            </a:pPr>
            <a:r>
              <a:rPr lang="ru" sz="791">
                <a:solidFill>
                  <a:srgbClr val="595959"/>
                </a:solidFill>
                <a:latin typeface="Open Sans"/>
                <a:ea typeface="Open Sans"/>
                <a:cs typeface="Open Sans"/>
                <a:sym typeface="Open Sans"/>
              </a:rPr>
              <a:t>Domain NMI: 0.26 </a:t>
            </a:r>
            <a:endParaRPr sz="791">
              <a:solidFill>
                <a:srgbClr val="595959"/>
              </a:solidFill>
              <a:latin typeface="Open Sans"/>
              <a:ea typeface="Open Sans"/>
              <a:cs typeface="Open Sans"/>
              <a:sym typeface="Open Sans"/>
            </a:endParaRPr>
          </a:p>
        </p:txBody>
      </p:sp>
      <p:sp>
        <p:nvSpPr>
          <p:cNvPr id="464" name="Google Shape;464;p69"/>
          <p:cNvSpPr/>
          <p:nvPr/>
        </p:nvSpPr>
        <p:spPr>
          <a:xfrm rot="-8714891">
            <a:off x="6130789" y="3988350"/>
            <a:ext cx="422088" cy="181749"/>
          </a:xfrm>
          <a:prstGeom prst="rightArrow">
            <a:avLst>
              <a:gd name="adj1" fmla="val 50000"/>
              <a:gd name="adj2" fmla="val 50000"/>
            </a:avLst>
          </a:prstGeom>
          <a:solidFill>
            <a:srgbClr val="93C47D"/>
          </a:solidFill>
          <a:ln w="7600" cap="flat" cmpd="sng">
            <a:solidFill>
              <a:srgbClr val="595959"/>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endParaRPr sz="1115">
              <a:latin typeface="Open Sans"/>
              <a:ea typeface="Open Sans"/>
              <a:cs typeface="Open Sans"/>
              <a:sym typeface="Open Sans"/>
            </a:endParaRPr>
          </a:p>
        </p:txBody>
      </p:sp>
      <p:sp>
        <p:nvSpPr>
          <p:cNvPr id="465" name="Google Shape;465;p69"/>
          <p:cNvSpPr/>
          <p:nvPr/>
        </p:nvSpPr>
        <p:spPr>
          <a:xfrm>
            <a:off x="3480300" y="606700"/>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Question</a:t>
            </a:r>
            <a:endParaRPr>
              <a:latin typeface="Lato"/>
              <a:ea typeface="Lato"/>
              <a:cs typeface="Lato"/>
              <a:sym typeface="Lato"/>
            </a:endParaRPr>
          </a:p>
        </p:txBody>
      </p:sp>
      <p:cxnSp>
        <p:nvCxnSpPr>
          <p:cNvPr id="466" name="Google Shape;466;p69"/>
          <p:cNvCxnSpPr>
            <a:stCxn id="465" idx="2"/>
          </p:cNvCxnSpPr>
          <p:nvPr/>
        </p:nvCxnSpPr>
        <p:spPr>
          <a:xfrm>
            <a:off x="4455300" y="1124200"/>
            <a:ext cx="291000" cy="293400"/>
          </a:xfrm>
          <a:prstGeom prst="straightConnector1">
            <a:avLst/>
          </a:prstGeom>
          <a:noFill/>
          <a:ln w="38100" cap="flat" cmpd="sng">
            <a:solidFill>
              <a:schemeClr val="dk2"/>
            </a:solidFill>
            <a:prstDash val="solid"/>
            <a:round/>
            <a:headEnd type="none" w="med" len="med"/>
            <a:tailEnd type="triangle" w="med" len="med"/>
          </a:ln>
        </p:spPr>
      </p:cxnSp>
      <p:sp>
        <p:nvSpPr>
          <p:cNvPr id="467" name="Google Shape;467;p69"/>
          <p:cNvSpPr/>
          <p:nvPr/>
        </p:nvSpPr>
        <p:spPr>
          <a:xfrm>
            <a:off x="7042975" y="606700"/>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Answer</a:t>
            </a:r>
            <a:endParaRPr>
              <a:latin typeface="Lato"/>
              <a:ea typeface="Lato"/>
              <a:cs typeface="Lato"/>
              <a:sym typeface="Lato"/>
            </a:endParaRPr>
          </a:p>
        </p:txBody>
      </p:sp>
      <p:cxnSp>
        <p:nvCxnSpPr>
          <p:cNvPr id="468" name="Google Shape;468;p69"/>
          <p:cNvCxnSpPr/>
          <p:nvPr/>
        </p:nvCxnSpPr>
        <p:spPr>
          <a:xfrm rot="10800000">
            <a:off x="6575925" y="4266150"/>
            <a:ext cx="1123500" cy="296400"/>
          </a:xfrm>
          <a:prstGeom prst="straightConnector1">
            <a:avLst/>
          </a:prstGeom>
          <a:noFill/>
          <a:ln w="38100" cap="flat" cmpd="sng">
            <a:solidFill>
              <a:schemeClr val="dk2"/>
            </a:solidFill>
            <a:prstDash val="solid"/>
            <a:round/>
            <a:headEnd type="none" w="med" len="med"/>
            <a:tailEnd type="triangle" w="med" len="med"/>
          </a:ln>
        </p:spPr>
      </p:cxnSp>
      <p:sp>
        <p:nvSpPr>
          <p:cNvPr id="469" name="Google Shape;469;p69"/>
          <p:cNvSpPr/>
          <p:nvPr/>
        </p:nvSpPr>
        <p:spPr>
          <a:xfrm>
            <a:off x="6806200" y="4562550"/>
            <a:ext cx="1950000" cy="517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latin typeface="Lato"/>
                <a:ea typeface="Lato"/>
                <a:cs typeface="Lato"/>
                <a:sym typeface="Lato"/>
              </a:rPr>
              <a:t>Evidence</a:t>
            </a:r>
            <a:endParaRPr>
              <a:latin typeface="Lato"/>
              <a:ea typeface="Lato"/>
              <a:cs typeface="Lato"/>
              <a:sym typeface="Lato"/>
            </a:endParaRPr>
          </a:p>
        </p:txBody>
      </p:sp>
      <p:cxnSp>
        <p:nvCxnSpPr>
          <p:cNvPr id="470" name="Google Shape;470;p69"/>
          <p:cNvCxnSpPr>
            <a:stCxn id="467" idx="2"/>
          </p:cNvCxnSpPr>
          <p:nvPr/>
        </p:nvCxnSpPr>
        <p:spPr>
          <a:xfrm>
            <a:off x="8017975" y="1124200"/>
            <a:ext cx="214800" cy="2574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476" name="Google Shape;476;p70"/>
          <p:cNvSpPr txBox="1">
            <a:spLocks noGrp="1"/>
          </p:cNvSpPr>
          <p:nvPr>
            <p:ph type="body" idx="1"/>
          </p:nvPr>
        </p:nvSpPr>
        <p:spPr>
          <a:xfrm>
            <a:off x="729450" y="2078875"/>
            <a:ext cx="43125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alibri"/>
                <a:ea typeface="Calibri"/>
                <a:cs typeface="Calibri"/>
                <a:sym typeface="Calibri"/>
              </a:rPr>
              <a:t>What is a good diagram?</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Don’t make the audience guess</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What kind of images?</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How are images grouped?</a:t>
            </a:r>
            <a:endParaRPr sz="2000">
              <a:latin typeface="Calibri"/>
              <a:ea typeface="Calibri"/>
              <a:cs typeface="Calibri"/>
              <a:sym typeface="Calibri"/>
            </a:endParaRPr>
          </a:p>
          <a:p>
            <a:pPr marL="0" lvl="0" indent="0" algn="l" rtl="0">
              <a:lnSpc>
                <a:spcPct val="95000"/>
              </a:lnSpc>
              <a:spcBef>
                <a:spcPts val="1200"/>
              </a:spcBef>
              <a:spcAft>
                <a:spcPts val="1200"/>
              </a:spcAft>
              <a:buNone/>
            </a:pPr>
            <a:endParaRPr sz="2040">
              <a:latin typeface="Calibri"/>
              <a:ea typeface="Calibri"/>
              <a:cs typeface="Calibri"/>
              <a:sym typeface="Calibri"/>
            </a:endParaRPr>
          </a:p>
        </p:txBody>
      </p:sp>
      <p:pic>
        <p:nvPicPr>
          <p:cNvPr id="477" name="Google Shape;477;p70"/>
          <p:cNvPicPr preferRelativeResize="0"/>
          <p:nvPr/>
        </p:nvPicPr>
        <p:blipFill>
          <a:blip r:embed="rId3">
            <a:alphaModFix/>
          </a:blip>
          <a:stretch>
            <a:fillRect/>
          </a:stretch>
        </p:blipFill>
        <p:spPr>
          <a:xfrm>
            <a:off x="5321669" y="1186725"/>
            <a:ext cx="2414941" cy="2823926"/>
          </a:xfrm>
          <a:prstGeom prst="rect">
            <a:avLst/>
          </a:prstGeom>
          <a:noFill/>
          <a:ln>
            <a:noFill/>
          </a:ln>
        </p:spPr>
      </p:pic>
      <p:sp>
        <p:nvSpPr>
          <p:cNvPr id="478" name="Google Shape;478;p70"/>
          <p:cNvSpPr txBox="1"/>
          <p:nvPr/>
        </p:nvSpPr>
        <p:spPr>
          <a:xfrm>
            <a:off x="4077988" y="4109300"/>
            <a:ext cx="4902300" cy="6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500">
                <a:solidFill>
                  <a:srgbClr val="595959"/>
                </a:solidFill>
                <a:latin typeface="Open Sans"/>
                <a:ea typeface="Open Sans"/>
                <a:cs typeface="Open Sans"/>
                <a:sym typeface="Open Sans"/>
              </a:rPr>
              <a:t>Points represent image embeddings</a:t>
            </a:r>
            <a:endParaRPr sz="1500">
              <a:solidFill>
                <a:srgbClr val="595959"/>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484" name="Google Shape;484;p71"/>
          <p:cNvSpPr txBox="1">
            <a:spLocks noGrp="1"/>
          </p:cNvSpPr>
          <p:nvPr>
            <p:ph type="body" idx="1"/>
          </p:nvPr>
        </p:nvSpPr>
        <p:spPr>
          <a:xfrm>
            <a:off x="729450" y="2078875"/>
            <a:ext cx="33222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alibri"/>
                <a:ea typeface="Calibri"/>
                <a:cs typeface="Calibri"/>
                <a:sym typeface="Calibri"/>
              </a:rPr>
              <a:t>What is a good diagram?</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A good diagram doesn’t just show data.</a:t>
            </a:r>
            <a:br>
              <a:rPr lang="ru" sz="2000">
                <a:latin typeface="Calibri"/>
                <a:ea typeface="Calibri"/>
                <a:cs typeface="Calibri"/>
                <a:sym typeface="Calibri"/>
              </a:rPr>
            </a:br>
            <a:r>
              <a:rPr lang="ru" sz="2000">
                <a:latin typeface="Calibri"/>
                <a:ea typeface="Calibri"/>
                <a:cs typeface="Calibri"/>
                <a:sym typeface="Calibri"/>
              </a:rPr>
              <a:t>It shows what the data means</a:t>
            </a:r>
            <a:endParaRPr sz="2000">
              <a:latin typeface="Calibri"/>
              <a:ea typeface="Calibri"/>
              <a:cs typeface="Calibri"/>
              <a:sym typeface="Calibri"/>
            </a:endParaRPr>
          </a:p>
          <a:p>
            <a:pPr marL="0" lvl="0" indent="0" algn="l" rtl="0">
              <a:lnSpc>
                <a:spcPct val="95000"/>
              </a:lnSpc>
              <a:spcBef>
                <a:spcPts val="1200"/>
              </a:spcBef>
              <a:spcAft>
                <a:spcPts val="1200"/>
              </a:spcAft>
              <a:buNone/>
            </a:pPr>
            <a:endParaRPr sz="2040">
              <a:latin typeface="Calibri"/>
              <a:ea typeface="Calibri"/>
              <a:cs typeface="Calibri"/>
              <a:sym typeface="Calibri"/>
            </a:endParaRPr>
          </a:p>
        </p:txBody>
      </p:sp>
      <p:pic>
        <p:nvPicPr>
          <p:cNvPr id="485" name="Google Shape;485;p71"/>
          <p:cNvPicPr preferRelativeResize="0"/>
          <p:nvPr/>
        </p:nvPicPr>
        <p:blipFill>
          <a:blip r:embed="rId3">
            <a:alphaModFix/>
          </a:blip>
          <a:stretch>
            <a:fillRect/>
          </a:stretch>
        </p:blipFill>
        <p:spPr>
          <a:xfrm>
            <a:off x="5321669" y="1186725"/>
            <a:ext cx="2414941" cy="2823926"/>
          </a:xfrm>
          <a:prstGeom prst="rect">
            <a:avLst/>
          </a:prstGeom>
          <a:noFill/>
          <a:ln>
            <a:noFill/>
          </a:ln>
        </p:spPr>
      </p:pic>
      <p:pic>
        <p:nvPicPr>
          <p:cNvPr id="486" name="Google Shape;486;p71"/>
          <p:cNvPicPr preferRelativeResize="0"/>
          <p:nvPr/>
        </p:nvPicPr>
        <p:blipFill>
          <a:blip r:embed="rId4">
            <a:alphaModFix/>
          </a:blip>
          <a:stretch>
            <a:fillRect/>
          </a:stretch>
        </p:blipFill>
        <p:spPr>
          <a:xfrm>
            <a:off x="7767026" y="2555454"/>
            <a:ext cx="501278" cy="544385"/>
          </a:xfrm>
          <a:prstGeom prst="rect">
            <a:avLst/>
          </a:prstGeom>
          <a:noFill/>
          <a:ln w="28575" cap="flat" cmpd="sng">
            <a:solidFill>
              <a:srgbClr val="F4A460"/>
            </a:solidFill>
            <a:prstDash val="solid"/>
            <a:round/>
            <a:headEnd type="none" w="sm" len="sm"/>
            <a:tailEnd type="none" w="sm" len="sm"/>
          </a:ln>
        </p:spPr>
      </p:pic>
      <p:pic>
        <p:nvPicPr>
          <p:cNvPr id="487" name="Google Shape;487;p71"/>
          <p:cNvPicPr preferRelativeResize="0"/>
          <p:nvPr/>
        </p:nvPicPr>
        <p:blipFill>
          <a:blip r:embed="rId5">
            <a:alphaModFix/>
          </a:blip>
          <a:stretch>
            <a:fillRect/>
          </a:stretch>
        </p:blipFill>
        <p:spPr>
          <a:xfrm>
            <a:off x="8373347" y="2555454"/>
            <a:ext cx="501278" cy="544385"/>
          </a:xfrm>
          <a:prstGeom prst="rect">
            <a:avLst/>
          </a:prstGeom>
          <a:noFill/>
          <a:ln w="28575" cap="flat" cmpd="sng">
            <a:solidFill>
              <a:srgbClr val="F4A460"/>
            </a:solidFill>
            <a:prstDash val="solid"/>
            <a:round/>
            <a:headEnd type="none" w="sm" len="sm"/>
            <a:tailEnd type="none" w="sm" len="sm"/>
          </a:ln>
        </p:spPr>
      </p:pic>
      <p:pic>
        <p:nvPicPr>
          <p:cNvPr id="488" name="Google Shape;488;p71"/>
          <p:cNvPicPr preferRelativeResize="0"/>
          <p:nvPr/>
        </p:nvPicPr>
        <p:blipFill>
          <a:blip r:embed="rId6">
            <a:alphaModFix/>
          </a:blip>
          <a:stretch>
            <a:fillRect/>
          </a:stretch>
        </p:blipFill>
        <p:spPr>
          <a:xfrm>
            <a:off x="7767036" y="3234168"/>
            <a:ext cx="501278" cy="544373"/>
          </a:xfrm>
          <a:prstGeom prst="rect">
            <a:avLst/>
          </a:prstGeom>
          <a:noFill/>
          <a:ln w="28575" cap="flat" cmpd="sng">
            <a:solidFill>
              <a:srgbClr val="F4A460"/>
            </a:solidFill>
            <a:prstDash val="solid"/>
            <a:round/>
            <a:headEnd type="none" w="sm" len="sm"/>
            <a:tailEnd type="none" w="sm" len="sm"/>
          </a:ln>
        </p:spPr>
      </p:pic>
      <p:pic>
        <p:nvPicPr>
          <p:cNvPr id="489" name="Google Shape;489;p71"/>
          <p:cNvPicPr preferRelativeResize="0"/>
          <p:nvPr/>
        </p:nvPicPr>
        <p:blipFill>
          <a:blip r:embed="rId7">
            <a:alphaModFix/>
          </a:blip>
          <a:stretch>
            <a:fillRect/>
          </a:stretch>
        </p:blipFill>
        <p:spPr>
          <a:xfrm>
            <a:off x="8365233" y="3238299"/>
            <a:ext cx="501278" cy="544385"/>
          </a:xfrm>
          <a:prstGeom prst="rect">
            <a:avLst/>
          </a:prstGeom>
          <a:noFill/>
          <a:ln w="28575" cap="flat" cmpd="sng">
            <a:solidFill>
              <a:srgbClr val="F4A460"/>
            </a:solidFill>
            <a:prstDash val="solid"/>
            <a:round/>
            <a:headEnd type="none" w="sm" len="sm"/>
            <a:tailEnd type="none" w="sm" len="sm"/>
          </a:ln>
        </p:spPr>
      </p:pic>
      <p:cxnSp>
        <p:nvCxnSpPr>
          <p:cNvPr id="490" name="Google Shape;490;p71"/>
          <p:cNvCxnSpPr/>
          <p:nvPr/>
        </p:nvCxnSpPr>
        <p:spPr>
          <a:xfrm rot="10800000" flipH="1">
            <a:off x="7546028" y="2927650"/>
            <a:ext cx="169500" cy="195900"/>
          </a:xfrm>
          <a:prstGeom prst="straightConnector1">
            <a:avLst/>
          </a:prstGeom>
          <a:noFill/>
          <a:ln w="19050" cap="flat" cmpd="sng">
            <a:solidFill>
              <a:srgbClr val="000000"/>
            </a:solidFill>
            <a:prstDash val="dash"/>
            <a:round/>
            <a:headEnd type="oval" w="med" len="med"/>
            <a:tailEnd type="triangle" w="med" len="med"/>
          </a:ln>
        </p:spPr>
      </p:cxnSp>
      <p:cxnSp>
        <p:nvCxnSpPr>
          <p:cNvPr id="491" name="Google Shape;491;p71"/>
          <p:cNvCxnSpPr/>
          <p:nvPr/>
        </p:nvCxnSpPr>
        <p:spPr>
          <a:xfrm>
            <a:off x="7231365" y="3041674"/>
            <a:ext cx="486300" cy="548700"/>
          </a:xfrm>
          <a:prstGeom prst="straightConnector1">
            <a:avLst/>
          </a:prstGeom>
          <a:noFill/>
          <a:ln w="19050" cap="flat" cmpd="sng">
            <a:solidFill>
              <a:srgbClr val="000000"/>
            </a:solidFill>
            <a:prstDash val="dash"/>
            <a:round/>
            <a:headEnd type="oval" w="med" len="med"/>
            <a:tailEnd type="triangle" w="med" len="med"/>
          </a:ln>
        </p:spPr>
      </p:cxnSp>
      <p:pic>
        <p:nvPicPr>
          <p:cNvPr id="492" name="Google Shape;492;p71"/>
          <p:cNvPicPr preferRelativeResize="0"/>
          <p:nvPr/>
        </p:nvPicPr>
        <p:blipFill>
          <a:blip r:embed="rId8">
            <a:alphaModFix/>
          </a:blip>
          <a:stretch>
            <a:fillRect/>
          </a:stretch>
        </p:blipFill>
        <p:spPr>
          <a:xfrm>
            <a:off x="7767036" y="1876740"/>
            <a:ext cx="501278" cy="544385"/>
          </a:xfrm>
          <a:prstGeom prst="rect">
            <a:avLst/>
          </a:prstGeom>
          <a:noFill/>
          <a:ln w="28575" cap="flat" cmpd="sng">
            <a:solidFill>
              <a:srgbClr val="F4A460"/>
            </a:solidFill>
            <a:prstDash val="solid"/>
            <a:round/>
            <a:headEnd type="none" w="sm" len="sm"/>
            <a:tailEnd type="none" w="sm" len="sm"/>
          </a:ln>
        </p:spPr>
      </p:pic>
      <p:pic>
        <p:nvPicPr>
          <p:cNvPr id="493" name="Google Shape;493;p71"/>
          <p:cNvPicPr preferRelativeResize="0"/>
          <p:nvPr/>
        </p:nvPicPr>
        <p:blipFill>
          <a:blip r:embed="rId9">
            <a:alphaModFix/>
          </a:blip>
          <a:stretch>
            <a:fillRect/>
          </a:stretch>
        </p:blipFill>
        <p:spPr>
          <a:xfrm>
            <a:off x="8373347" y="1872619"/>
            <a:ext cx="501278" cy="544385"/>
          </a:xfrm>
          <a:prstGeom prst="rect">
            <a:avLst/>
          </a:prstGeom>
          <a:noFill/>
          <a:ln w="28575" cap="flat" cmpd="sng">
            <a:solidFill>
              <a:srgbClr val="F4A460"/>
            </a:solidFill>
            <a:prstDash val="solid"/>
            <a:round/>
            <a:headEnd type="none" w="sm" len="sm"/>
            <a:tailEnd type="none" w="sm" len="sm"/>
          </a:ln>
        </p:spPr>
      </p:pic>
      <p:cxnSp>
        <p:nvCxnSpPr>
          <p:cNvPr id="494" name="Google Shape;494;p71"/>
          <p:cNvCxnSpPr/>
          <p:nvPr/>
        </p:nvCxnSpPr>
        <p:spPr>
          <a:xfrm rot="10800000" flipH="1">
            <a:off x="6704147" y="2146077"/>
            <a:ext cx="1003200" cy="253200"/>
          </a:xfrm>
          <a:prstGeom prst="straightConnector1">
            <a:avLst/>
          </a:prstGeom>
          <a:noFill/>
          <a:ln w="19050" cap="flat" cmpd="sng">
            <a:solidFill>
              <a:srgbClr val="000000"/>
            </a:solidFill>
            <a:prstDash val="dash"/>
            <a:round/>
            <a:headEnd type="oval" w="med" len="med"/>
            <a:tailEnd type="triangle" w="med" len="med"/>
          </a:ln>
        </p:spPr>
      </p:cxnSp>
      <p:pic>
        <p:nvPicPr>
          <p:cNvPr id="495" name="Google Shape;495;p71"/>
          <p:cNvPicPr preferRelativeResize="0"/>
          <p:nvPr/>
        </p:nvPicPr>
        <p:blipFill>
          <a:blip r:embed="rId10">
            <a:alphaModFix/>
          </a:blip>
          <a:stretch>
            <a:fillRect/>
          </a:stretch>
        </p:blipFill>
        <p:spPr>
          <a:xfrm>
            <a:off x="4789971" y="1198026"/>
            <a:ext cx="501278" cy="544385"/>
          </a:xfrm>
          <a:prstGeom prst="rect">
            <a:avLst/>
          </a:prstGeom>
          <a:noFill/>
          <a:ln w="28575" cap="flat" cmpd="sng">
            <a:solidFill>
              <a:srgbClr val="6BAF92"/>
            </a:solidFill>
            <a:prstDash val="solid"/>
            <a:round/>
            <a:headEnd type="none" w="sm" len="sm"/>
            <a:tailEnd type="none" w="sm" len="sm"/>
          </a:ln>
        </p:spPr>
      </p:pic>
      <p:cxnSp>
        <p:nvCxnSpPr>
          <p:cNvPr id="496" name="Google Shape;496;p71"/>
          <p:cNvCxnSpPr/>
          <p:nvPr/>
        </p:nvCxnSpPr>
        <p:spPr>
          <a:xfrm rot="10800000">
            <a:off x="5341315" y="1630443"/>
            <a:ext cx="367200" cy="142800"/>
          </a:xfrm>
          <a:prstGeom prst="straightConnector1">
            <a:avLst/>
          </a:prstGeom>
          <a:noFill/>
          <a:ln w="19050" cap="flat" cmpd="sng">
            <a:solidFill>
              <a:srgbClr val="000000"/>
            </a:solidFill>
            <a:prstDash val="dash"/>
            <a:round/>
            <a:headEnd type="oval" w="med" len="med"/>
            <a:tailEnd type="triangle" w="med" len="med"/>
          </a:ln>
        </p:spPr>
      </p:cxnSp>
      <p:pic>
        <p:nvPicPr>
          <p:cNvPr id="497" name="Google Shape;497;p71"/>
          <p:cNvPicPr preferRelativeResize="0"/>
          <p:nvPr/>
        </p:nvPicPr>
        <p:blipFill>
          <a:blip r:embed="rId11">
            <a:alphaModFix/>
          </a:blip>
          <a:stretch>
            <a:fillRect/>
          </a:stretch>
        </p:blipFill>
        <p:spPr>
          <a:xfrm>
            <a:off x="4789981" y="2555454"/>
            <a:ext cx="501278" cy="544385"/>
          </a:xfrm>
          <a:prstGeom prst="rect">
            <a:avLst/>
          </a:prstGeom>
          <a:noFill/>
          <a:ln w="28575" cap="flat" cmpd="sng">
            <a:solidFill>
              <a:srgbClr val="FF6F61"/>
            </a:solidFill>
            <a:prstDash val="solid"/>
            <a:round/>
            <a:headEnd type="none" w="sm" len="sm"/>
            <a:tailEnd type="none" w="sm" len="sm"/>
          </a:ln>
        </p:spPr>
      </p:pic>
      <p:cxnSp>
        <p:nvCxnSpPr>
          <p:cNvPr id="498" name="Google Shape;498;p71"/>
          <p:cNvCxnSpPr/>
          <p:nvPr/>
        </p:nvCxnSpPr>
        <p:spPr>
          <a:xfrm flipH="1">
            <a:off x="5341322" y="2816668"/>
            <a:ext cx="247200" cy="152700"/>
          </a:xfrm>
          <a:prstGeom prst="straightConnector1">
            <a:avLst/>
          </a:prstGeom>
          <a:noFill/>
          <a:ln w="19050" cap="flat" cmpd="sng">
            <a:solidFill>
              <a:srgbClr val="000000"/>
            </a:solidFill>
            <a:prstDash val="dash"/>
            <a:round/>
            <a:headEnd type="oval" w="med" len="med"/>
            <a:tailEnd type="triangle" w="med" len="med"/>
          </a:ln>
        </p:spPr>
      </p:cxnSp>
      <p:pic>
        <p:nvPicPr>
          <p:cNvPr id="499" name="Google Shape;499;p71"/>
          <p:cNvPicPr preferRelativeResize="0"/>
          <p:nvPr/>
        </p:nvPicPr>
        <p:blipFill>
          <a:blip r:embed="rId12">
            <a:alphaModFix/>
          </a:blip>
          <a:stretch>
            <a:fillRect/>
          </a:stretch>
        </p:blipFill>
        <p:spPr>
          <a:xfrm>
            <a:off x="4789971" y="3234180"/>
            <a:ext cx="501278" cy="544385"/>
          </a:xfrm>
          <a:prstGeom prst="rect">
            <a:avLst/>
          </a:prstGeom>
          <a:noFill/>
          <a:ln w="28575" cap="flat" cmpd="sng">
            <a:solidFill>
              <a:srgbClr val="4A90E2"/>
            </a:solidFill>
            <a:prstDash val="solid"/>
            <a:round/>
            <a:headEnd type="none" w="sm" len="sm"/>
            <a:tailEnd type="none" w="sm" len="sm"/>
          </a:ln>
        </p:spPr>
      </p:pic>
      <p:cxnSp>
        <p:nvCxnSpPr>
          <p:cNvPr id="500" name="Google Shape;500;p71"/>
          <p:cNvCxnSpPr/>
          <p:nvPr/>
        </p:nvCxnSpPr>
        <p:spPr>
          <a:xfrm flipH="1">
            <a:off x="5327067" y="3145559"/>
            <a:ext cx="652800" cy="427200"/>
          </a:xfrm>
          <a:prstGeom prst="straightConnector1">
            <a:avLst/>
          </a:prstGeom>
          <a:noFill/>
          <a:ln w="19050" cap="flat" cmpd="sng">
            <a:solidFill>
              <a:srgbClr val="000000"/>
            </a:solidFill>
            <a:prstDash val="dash"/>
            <a:round/>
            <a:headEnd type="oval" w="med" len="med"/>
            <a:tailEnd type="triangle" w="med" len="med"/>
          </a:ln>
        </p:spPr>
      </p:cxnSp>
      <p:pic>
        <p:nvPicPr>
          <p:cNvPr id="501" name="Google Shape;501;p71"/>
          <p:cNvPicPr preferRelativeResize="0"/>
          <p:nvPr/>
        </p:nvPicPr>
        <p:blipFill>
          <a:blip r:embed="rId13">
            <a:alphaModFix/>
          </a:blip>
          <a:stretch>
            <a:fillRect/>
          </a:stretch>
        </p:blipFill>
        <p:spPr>
          <a:xfrm>
            <a:off x="7767036" y="1198026"/>
            <a:ext cx="501278" cy="544385"/>
          </a:xfrm>
          <a:prstGeom prst="rect">
            <a:avLst/>
          </a:prstGeom>
          <a:noFill/>
          <a:ln w="28575" cap="flat" cmpd="sng">
            <a:solidFill>
              <a:srgbClr val="F4A460"/>
            </a:solidFill>
            <a:prstDash val="solid"/>
            <a:round/>
            <a:headEnd type="none" w="sm" len="sm"/>
            <a:tailEnd type="none" w="sm" len="sm"/>
          </a:ln>
        </p:spPr>
      </p:pic>
      <p:pic>
        <p:nvPicPr>
          <p:cNvPr id="502" name="Google Shape;502;p71"/>
          <p:cNvPicPr preferRelativeResize="0"/>
          <p:nvPr/>
        </p:nvPicPr>
        <p:blipFill>
          <a:blip r:embed="rId14">
            <a:alphaModFix/>
          </a:blip>
          <a:stretch>
            <a:fillRect/>
          </a:stretch>
        </p:blipFill>
        <p:spPr>
          <a:xfrm>
            <a:off x="8373352" y="1198031"/>
            <a:ext cx="501268" cy="544374"/>
          </a:xfrm>
          <a:prstGeom prst="rect">
            <a:avLst/>
          </a:prstGeom>
          <a:noFill/>
          <a:ln w="28575" cap="flat" cmpd="sng">
            <a:solidFill>
              <a:srgbClr val="F4A460"/>
            </a:solidFill>
            <a:prstDash val="solid"/>
            <a:round/>
            <a:headEnd type="none" w="sm" len="sm"/>
            <a:tailEnd type="none" w="sm" len="sm"/>
          </a:ln>
        </p:spPr>
      </p:pic>
      <p:cxnSp>
        <p:nvCxnSpPr>
          <p:cNvPr id="503" name="Google Shape;503;p71"/>
          <p:cNvCxnSpPr/>
          <p:nvPr/>
        </p:nvCxnSpPr>
        <p:spPr>
          <a:xfrm rot="10800000" flipH="1">
            <a:off x="6946988" y="1555822"/>
            <a:ext cx="772800" cy="296700"/>
          </a:xfrm>
          <a:prstGeom prst="straightConnector1">
            <a:avLst/>
          </a:prstGeom>
          <a:noFill/>
          <a:ln w="19050" cap="flat" cmpd="sng">
            <a:solidFill>
              <a:srgbClr val="000000"/>
            </a:solidFill>
            <a:prstDash val="dash"/>
            <a:round/>
            <a:headEnd type="oval" w="med" len="med"/>
            <a:tailEnd type="triangle" w="med" len="med"/>
          </a:ln>
        </p:spPr>
      </p:cxnSp>
      <p:pic>
        <p:nvPicPr>
          <p:cNvPr id="504" name="Google Shape;504;p71"/>
          <p:cNvPicPr preferRelativeResize="0"/>
          <p:nvPr/>
        </p:nvPicPr>
        <p:blipFill>
          <a:blip r:embed="rId15">
            <a:alphaModFix/>
          </a:blip>
          <a:stretch>
            <a:fillRect/>
          </a:stretch>
        </p:blipFill>
        <p:spPr>
          <a:xfrm>
            <a:off x="4789994" y="1876748"/>
            <a:ext cx="501259" cy="544363"/>
          </a:xfrm>
          <a:prstGeom prst="rect">
            <a:avLst/>
          </a:prstGeom>
          <a:noFill/>
          <a:ln w="28575" cap="flat" cmpd="sng">
            <a:solidFill>
              <a:srgbClr val="FF6F61"/>
            </a:solidFill>
            <a:prstDash val="solid"/>
            <a:round/>
            <a:headEnd type="none" w="sm" len="sm"/>
            <a:tailEnd type="none" w="sm" len="sm"/>
          </a:ln>
        </p:spPr>
      </p:pic>
      <p:cxnSp>
        <p:nvCxnSpPr>
          <p:cNvPr id="505" name="Google Shape;505;p71"/>
          <p:cNvCxnSpPr/>
          <p:nvPr/>
        </p:nvCxnSpPr>
        <p:spPr>
          <a:xfrm rot="10800000">
            <a:off x="5351394" y="2101854"/>
            <a:ext cx="823500" cy="94200"/>
          </a:xfrm>
          <a:prstGeom prst="straightConnector1">
            <a:avLst/>
          </a:prstGeom>
          <a:noFill/>
          <a:ln w="19050" cap="flat" cmpd="sng">
            <a:solidFill>
              <a:srgbClr val="000000"/>
            </a:solidFill>
            <a:prstDash val="dash"/>
            <a:round/>
            <a:headEnd type="oval" w="med" len="med"/>
            <a:tailEnd type="triangle" w="med" len="med"/>
          </a:ln>
        </p:spPr>
      </p:cxnSp>
      <p:sp>
        <p:nvSpPr>
          <p:cNvPr id="506" name="Google Shape;506;p71"/>
          <p:cNvSpPr txBox="1"/>
          <p:nvPr/>
        </p:nvSpPr>
        <p:spPr>
          <a:xfrm>
            <a:off x="4077988" y="4113312"/>
            <a:ext cx="4902300" cy="6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500">
                <a:solidFill>
                  <a:schemeClr val="accent1"/>
                </a:solidFill>
                <a:latin typeface="Open Sans"/>
                <a:ea typeface="Open Sans"/>
                <a:cs typeface="Open Sans"/>
                <a:sym typeface="Open Sans"/>
              </a:rPr>
              <a:t>Points represent image embeddings</a:t>
            </a:r>
            <a:endParaRPr sz="1500">
              <a:solidFill>
                <a:srgbClr val="595959"/>
              </a:solidFill>
              <a:latin typeface="Open Sans"/>
              <a:ea typeface="Open Sans"/>
              <a:cs typeface="Open Sans"/>
              <a:sym typeface="Open Sans"/>
            </a:endParaRPr>
          </a:p>
        </p:txBody>
      </p:sp>
      <p:pic>
        <p:nvPicPr>
          <p:cNvPr id="507" name="Google Shape;507;p71"/>
          <p:cNvPicPr preferRelativeResize="0"/>
          <p:nvPr/>
        </p:nvPicPr>
        <p:blipFill>
          <a:blip r:embed="rId16">
            <a:alphaModFix/>
          </a:blip>
          <a:stretch>
            <a:fillRect/>
          </a:stretch>
        </p:blipFill>
        <p:spPr>
          <a:xfrm>
            <a:off x="4201913" y="1198026"/>
            <a:ext cx="501278" cy="544385"/>
          </a:xfrm>
          <a:prstGeom prst="rect">
            <a:avLst/>
          </a:prstGeom>
          <a:noFill/>
          <a:ln w="28575" cap="flat" cmpd="sng">
            <a:solidFill>
              <a:srgbClr val="6BAF92"/>
            </a:solidFill>
            <a:prstDash val="solid"/>
            <a:round/>
            <a:headEnd type="none" w="sm" len="sm"/>
            <a:tailEnd type="none" w="sm" len="sm"/>
          </a:ln>
        </p:spPr>
      </p:pic>
      <p:pic>
        <p:nvPicPr>
          <p:cNvPr id="508" name="Google Shape;508;p71"/>
          <p:cNvPicPr preferRelativeResize="0"/>
          <p:nvPr/>
        </p:nvPicPr>
        <p:blipFill>
          <a:blip r:embed="rId17">
            <a:alphaModFix/>
          </a:blip>
          <a:stretch>
            <a:fillRect/>
          </a:stretch>
        </p:blipFill>
        <p:spPr>
          <a:xfrm>
            <a:off x="4191775" y="2555454"/>
            <a:ext cx="501278" cy="544385"/>
          </a:xfrm>
          <a:prstGeom prst="rect">
            <a:avLst/>
          </a:prstGeom>
          <a:noFill/>
          <a:ln w="28575" cap="flat" cmpd="sng">
            <a:solidFill>
              <a:srgbClr val="FF6F61"/>
            </a:solidFill>
            <a:prstDash val="solid"/>
            <a:round/>
            <a:headEnd type="none" w="sm" len="sm"/>
            <a:tailEnd type="none" w="sm" len="sm"/>
          </a:ln>
        </p:spPr>
      </p:pic>
      <p:pic>
        <p:nvPicPr>
          <p:cNvPr id="509" name="Google Shape;509;p71"/>
          <p:cNvPicPr preferRelativeResize="0"/>
          <p:nvPr/>
        </p:nvPicPr>
        <p:blipFill>
          <a:blip r:embed="rId18">
            <a:alphaModFix/>
          </a:blip>
          <a:stretch>
            <a:fillRect/>
          </a:stretch>
        </p:blipFill>
        <p:spPr>
          <a:xfrm>
            <a:off x="4191775" y="3234168"/>
            <a:ext cx="501278" cy="544385"/>
          </a:xfrm>
          <a:prstGeom prst="rect">
            <a:avLst/>
          </a:prstGeom>
          <a:noFill/>
          <a:ln w="28575" cap="flat" cmpd="sng">
            <a:solidFill>
              <a:srgbClr val="4A90E2"/>
            </a:solidFill>
            <a:prstDash val="solid"/>
            <a:round/>
            <a:headEnd type="none" w="sm" len="sm"/>
            <a:tailEnd type="none" w="sm" len="sm"/>
          </a:ln>
        </p:spPr>
      </p:pic>
      <p:pic>
        <p:nvPicPr>
          <p:cNvPr id="510" name="Google Shape;510;p71"/>
          <p:cNvPicPr preferRelativeResize="0"/>
          <p:nvPr/>
        </p:nvPicPr>
        <p:blipFill>
          <a:blip r:embed="rId19">
            <a:alphaModFix/>
          </a:blip>
          <a:stretch>
            <a:fillRect/>
          </a:stretch>
        </p:blipFill>
        <p:spPr>
          <a:xfrm>
            <a:off x="4201913" y="1876740"/>
            <a:ext cx="501278" cy="544385"/>
          </a:xfrm>
          <a:prstGeom prst="rect">
            <a:avLst/>
          </a:prstGeom>
          <a:noFill/>
          <a:ln w="28575" cap="flat" cmpd="sng">
            <a:solidFill>
              <a:srgbClr val="FF6F61"/>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Making a diagram</a:t>
            </a:r>
            <a:endParaRPr>
              <a:latin typeface="Calibri"/>
              <a:ea typeface="Calibri"/>
              <a:cs typeface="Calibri"/>
              <a:sym typeface="Calibri"/>
            </a:endParaRPr>
          </a:p>
        </p:txBody>
      </p:sp>
      <p:sp>
        <p:nvSpPr>
          <p:cNvPr id="516" name="Google Shape;516;p72"/>
          <p:cNvSpPr txBox="1">
            <a:spLocks noGrp="1"/>
          </p:cNvSpPr>
          <p:nvPr>
            <p:ph type="body" idx="1"/>
          </p:nvPr>
        </p:nvSpPr>
        <p:spPr>
          <a:xfrm>
            <a:off x="729450" y="2078875"/>
            <a:ext cx="33222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000">
                <a:latin typeface="Calibri"/>
                <a:ea typeface="Calibri"/>
                <a:cs typeface="Calibri"/>
                <a:sym typeface="Calibri"/>
              </a:rPr>
              <a:t>A </a:t>
            </a:r>
            <a:r>
              <a:rPr lang="ru" sz="2000">
                <a:solidFill>
                  <a:srgbClr val="FF0000"/>
                </a:solidFill>
                <a:latin typeface="Calibri"/>
                <a:ea typeface="Calibri"/>
                <a:cs typeface="Calibri"/>
                <a:sym typeface="Calibri"/>
              </a:rPr>
              <a:t>bad</a:t>
            </a:r>
            <a:r>
              <a:rPr lang="ru" sz="2000">
                <a:latin typeface="Calibri"/>
                <a:ea typeface="Calibri"/>
                <a:cs typeface="Calibri"/>
                <a:sym typeface="Calibri"/>
              </a:rPr>
              <a:t> diagram:</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Deceptive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Exaggerates differences</a:t>
            </a:r>
            <a:endParaRPr sz="2000">
              <a:latin typeface="Calibri"/>
              <a:ea typeface="Calibri"/>
              <a:cs typeface="Calibri"/>
              <a:sym typeface="Calibri"/>
            </a:endParaRPr>
          </a:p>
          <a:p>
            <a:pPr marL="0" lvl="0" indent="0" algn="l" rtl="0">
              <a:lnSpc>
                <a:spcPct val="95000"/>
              </a:lnSpc>
              <a:spcBef>
                <a:spcPts val="1200"/>
              </a:spcBef>
              <a:spcAft>
                <a:spcPts val="1200"/>
              </a:spcAft>
              <a:buNone/>
            </a:pPr>
            <a:endParaRPr sz="2040">
              <a:latin typeface="Calibri"/>
              <a:ea typeface="Calibri"/>
              <a:cs typeface="Calibri"/>
              <a:sym typeface="Calibri"/>
            </a:endParaRPr>
          </a:p>
        </p:txBody>
      </p:sp>
      <p:pic>
        <p:nvPicPr>
          <p:cNvPr id="517" name="Google Shape;517;p72"/>
          <p:cNvPicPr preferRelativeResize="0"/>
          <p:nvPr/>
        </p:nvPicPr>
        <p:blipFill>
          <a:blip r:embed="rId3">
            <a:alphaModFix/>
          </a:blip>
          <a:stretch>
            <a:fillRect/>
          </a:stretch>
        </p:blipFill>
        <p:spPr>
          <a:xfrm>
            <a:off x="5447800" y="914975"/>
            <a:ext cx="2760425" cy="2392375"/>
          </a:xfrm>
          <a:prstGeom prst="rect">
            <a:avLst/>
          </a:prstGeom>
          <a:noFill/>
          <a:ln>
            <a:noFill/>
          </a:ln>
        </p:spPr>
      </p:pic>
      <p:pic>
        <p:nvPicPr>
          <p:cNvPr id="518" name="Google Shape;518;p72" title="Screenshot 2026-03-03 at 7.29.10 PM.png"/>
          <p:cNvPicPr preferRelativeResize="0"/>
          <p:nvPr/>
        </p:nvPicPr>
        <p:blipFill rotWithShape="1">
          <a:blip r:embed="rId4">
            <a:alphaModFix/>
          </a:blip>
          <a:srcRect b="3549"/>
          <a:stretch/>
        </p:blipFill>
        <p:spPr>
          <a:xfrm>
            <a:off x="5239175" y="3375500"/>
            <a:ext cx="3510500" cy="1344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Accessibility, colorblindness</a:t>
            </a:r>
            <a:endParaRPr/>
          </a:p>
        </p:txBody>
      </p:sp>
      <p:sp>
        <p:nvSpPr>
          <p:cNvPr id="524" name="Google Shape;524;p73"/>
          <p:cNvSpPr txBox="1">
            <a:spLocks noGrp="1"/>
          </p:cNvSpPr>
          <p:nvPr>
            <p:ph type="body" idx="1"/>
          </p:nvPr>
        </p:nvSpPr>
        <p:spPr>
          <a:xfrm>
            <a:off x="729450" y="2078875"/>
            <a:ext cx="7688700" cy="1846800"/>
          </a:xfrm>
          <a:prstGeom prst="rect">
            <a:avLst/>
          </a:prstGeom>
        </p:spPr>
        <p:txBody>
          <a:bodyPr spcFirstLastPara="1" wrap="square" lIns="91425" tIns="91425" rIns="91425" bIns="91425" anchor="t" anchorCtr="0">
            <a:normAutofit fontScale="92500" lnSpcReduction="20000"/>
          </a:bodyPr>
          <a:lstStyle/>
          <a:p>
            <a:pPr marL="457200" lvl="0" indent="-369570" algn="l" rtl="0">
              <a:spcBef>
                <a:spcPts val="0"/>
              </a:spcBef>
              <a:spcAft>
                <a:spcPts val="0"/>
              </a:spcAft>
              <a:buSzPct val="100000"/>
              <a:buChar char="●"/>
            </a:pPr>
            <a:r>
              <a:rPr lang="ru" b="1"/>
              <a:t>1 in 200</a:t>
            </a:r>
            <a:r>
              <a:rPr lang="ru"/>
              <a:t> women and </a:t>
            </a:r>
            <a:r>
              <a:rPr lang="ru" b="1"/>
              <a:t>1 in 12</a:t>
            </a:r>
            <a:r>
              <a:rPr lang="ru"/>
              <a:t> men are colorblind. </a:t>
            </a:r>
            <a:endParaRPr/>
          </a:p>
          <a:p>
            <a:pPr marL="457200" lvl="0" indent="-369570" algn="l" rtl="0">
              <a:spcBef>
                <a:spcPts val="0"/>
              </a:spcBef>
              <a:spcAft>
                <a:spcPts val="0"/>
              </a:spcAft>
              <a:buSzPct val="100000"/>
              <a:buChar char="●"/>
            </a:pPr>
            <a:r>
              <a:rPr lang="ru"/>
              <a:t>Most common kind of colorblindness is red-green.</a:t>
            </a:r>
            <a:endParaRPr/>
          </a:p>
          <a:p>
            <a:pPr marL="457200" lvl="0" indent="-369570" algn="l" rtl="0">
              <a:spcBef>
                <a:spcPts val="0"/>
              </a:spcBef>
              <a:spcAft>
                <a:spcPts val="0"/>
              </a:spcAft>
              <a:buSzPct val="100000"/>
              <a:buChar char="●"/>
            </a:pPr>
            <a:r>
              <a:rPr lang="ru"/>
              <a:t>Don’t put red on top of green, or blue on top of purple, or yellow on top of light green, etc. </a:t>
            </a:r>
            <a:endParaRPr/>
          </a:p>
          <a:p>
            <a:pPr marL="457200" lvl="0" indent="-369570" algn="l" rtl="0">
              <a:spcBef>
                <a:spcPts val="0"/>
              </a:spcBef>
              <a:spcAft>
                <a:spcPts val="0"/>
              </a:spcAft>
              <a:buSzPct val="100000"/>
              <a:buChar char="●"/>
            </a:pPr>
            <a:r>
              <a:rPr lang="ru"/>
              <a:t>This is hard to distinguish:</a:t>
            </a:r>
            <a:endParaRPr/>
          </a:p>
        </p:txBody>
      </p:sp>
      <p:cxnSp>
        <p:nvCxnSpPr>
          <p:cNvPr id="525" name="Google Shape;525;p73"/>
          <p:cNvCxnSpPr/>
          <p:nvPr/>
        </p:nvCxnSpPr>
        <p:spPr>
          <a:xfrm>
            <a:off x="2204575" y="4002000"/>
            <a:ext cx="298800" cy="513600"/>
          </a:xfrm>
          <a:prstGeom prst="straightConnector1">
            <a:avLst/>
          </a:prstGeom>
          <a:noFill/>
          <a:ln w="76200" cap="flat" cmpd="sng">
            <a:solidFill>
              <a:srgbClr val="CC4125"/>
            </a:solidFill>
            <a:prstDash val="solid"/>
            <a:round/>
            <a:headEnd type="none" w="med" len="med"/>
            <a:tailEnd type="none" w="med" len="med"/>
          </a:ln>
        </p:spPr>
      </p:cxnSp>
      <p:cxnSp>
        <p:nvCxnSpPr>
          <p:cNvPr id="526" name="Google Shape;526;p73"/>
          <p:cNvCxnSpPr/>
          <p:nvPr/>
        </p:nvCxnSpPr>
        <p:spPr>
          <a:xfrm>
            <a:off x="2375650" y="3902575"/>
            <a:ext cx="298800" cy="513600"/>
          </a:xfrm>
          <a:prstGeom prst="straightConnector1">
            <a:avLst/>
          </a:prstGeom>
          <a:noFill/>
          <a:ln w="76200" cap="flat" cmpd="sng">
            <a:solidFill>
              <a:srgbClr val="B45F06"/>
            </a:solidFill>
            <a:prstDash val="solid"/>
            <a:round/>
            <a:headEnd type="none" w="med" len="med"/>
            <a:tailEnd type="none" w="med" len="med"/>
          </a:ln>
        </p:spPr>
      </p:cxnSp>
      <p:cxnSp>
        <p:nvCxnSpPr>
          <p:cNvPr id="527" name="Google Shape;527;p73"/>
          <p:cNvCxnSpPr/>
          <p:nvPr/>
        </p:nvCxnSpPr>
        <p:spPr>
          <a:xfrm>
            <a:off x="3169400" y="4117050"/>
            <a:ext cx="298800" cy="513600"/>
          </a:xfrm>
          <a:prstGeom prst="straightConnector1">
            <a:avLst/>
          </a:prstGeom>
          <a:noFill/>
          <a:ln w="76200" cap="flat" cmpd="sng">
            <a:solidFill>
              <a:srgbClr val="1155CC"/>
            </a:solidFill>
            <a:prstDash val="solid"/>
            <a:round/>
            <a:headEnd type="none" w="med" len="med"/>
            <a:tailEnd type="none" w="med" len="med"/>
          </a:ln>
        </p:spPr>
      </p:cxnSp>
      <p:cxnSp>
        <p:nvCxnSpPr>
          <p:cNvPr id="528" name="Google Shape;528;p73"/>
          <p:cNvCxnSpPr/>
          <p:nvPr/>
        </p:nvCxnSpPr>
        <p:spPr>
          <a:xfrm>
            <a:off x="3359150" y="4054675"/>
            <a:ext cx="298800" cy="513600"/>
          </a:xfrm>
          <a:prstGeom prst="straightConnector1">
            <a:avLst/>
          </a:prstGeom>
          <a:noFill/>
          <a:ln w="76200" cap="flat" cmpd="sng">
            <a:solidFill>
              <a:srgbClr val="674EA7"/>
            </a:solidFill>
            <a:prstDash val="solid"/>
            <a:round/>
            <a:headEnd type="none" w="med" len="med"/>
            <a:tailEnd type="none" w="med" len="med"/>
          </a:ln>
        </p:spPr>
      </p:cxnSp>
      <p:cxnSp>
        <p:nvCxnSpPr>
          <p:cNvPr id="529" name="Google Shape;529;p73"/>
          <p:cNvCxnSpPr/>
          <p:nvPr/>
        </p:nvCxnSpPr>
        <p:spPr>
          <a:xfrm>
            <a:off x="4089775" y="3964650"/>
            <a:ext cx="298800" cy="513600"/>
          </a:xfrm>
          <a:prstGeom prst="straightConnector1">
            <a:avLst/>
          </a:prstGeom>
          <a:noFill/>
          <a:ln w="76200" cap="flat" cmpd="sng">
            <a:solidFill>
              <a:srgbClr val="FFFF00"/>
            </a:solidFill>
            <a:prstDash val="solid"/>
            <a:round/>
            <a:headEnd type="none" w="med" len="med"/>
            <a:tailEnd type="none" w="med" len="med"/>
          </a:ln>
        </p:spPr>
      </p:cxnSp>
      <p:cxnSp>
        <p:nvCxnSpPr>
          <p:cNvPr id="530" name="Google Shape;530;p73"/>
          <p:cNvCxnSpPr/>
          <p:nvPr/>
        </p:nvCxnSpPr>
        <p:spPr>
          <a:xfrm>
            <a:off x="4242175" y="3964650"/>
            <a:ext cx="298800" cy="513600"/>
          </a:xfrm>
          <a:prstGeom prst="straightConnector1">
            <a:avLst/>
          </a:prstGeom>
          <a:noFill/>
          <a:ln w="76200" cap="flat" cmpd="sng">
            <a:solidFill>
              <a:srgbClr val="00FF00"/>
            </a:solidFill>
            <a:prstDash val="solid"/>
            <a:round/>
            <a:headEnd type="none" w="med" len="med"/>
            <a:tailEnd type="none" w="med" len="med"/>
          </a:ln>
        </p:spPr>
      </p:cxnSp>
      <p:sp>
        <p:nvSpPr>
          <p:cNvPr id="531" name="Google Shape;531;p73"/>
          <p:cNvSpPr/>
          <p:nvPr/>
        </p:nvSpPr>
        <p:spPr>
          <a:xfrm>
            <a:off x="6463925" y="3563475"/>
            <a:ext cx="1954200" cy="1111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a:solidFill>
                  <a:srgbClr val="FF0000"/>
                </a:solidFill>
                <a:latin typeface="Lato"/>
                <a:ea typeface="Lato"/>
                <a:cs typeface="Lato"/>
                <a:sym typeface="Lato"/>
              </a:rPr>
              <a:t>red text on a black background is hard to read :(</a:t>
            </a:r>
            <a:endParaRPr>
              <a:solidFill>
                <a:srgbClr val="FF0000"/>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Recap: Making Diagrams</a:t>
            </a:r>
            <a:endParaRPr/>
          </a:p>
        </p:txBody>
      </p:sp>
      <p:sp>
        <p:nvSpPr>
          <p:cNvPr id="537" name="Google Shape;537;p7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ru"/>
              <a:t>Reduce cognitive load and thinking effort</a:t>
            </a:r>
            <a:endParaRPr/>
          </a:p>
          <a:p>
            <a:pPr marL="457200" lvl="0" indent="-381000" algn="l" rtl="0">
              <a:spcBef>
                <a:spcPts val="0"/>
              </a:spcBef>
              <a:spcAft>
                <a:spcPts val="0"/>
              </a:spcAft>
              <a:buSzPts val="2400"/>
              <a:buChar char="●"/>
            </a:pPr>
            <a:r>
              <a:rPr lang="ru"/>
              <a:t>Each diagram should answer a question</a:t>
            </a:r>
            <a:endParaRPr/>
          </a:p>
          <a:p>
            <a:pPr marL="457200" lvl="0" indent="-381000" algn="l" rtl="0">
              <a:spcBef>
                <a:spcPts val="0"/>
              </a:spcBef>
              <a:spcAft>
                <a:spcPts val="0"/>
              </a:spcAft>
              <a:buSzPts val="2400"/>
              <a:buChar char="●"/>
            </a:pPr>
            <a:r>
              <a:rPr lang="ru"/>
              <a:t>Don’t be deceptive!</a:t>
            </a:r>
            <a:endParaRPr/>
          </a:p>
          <a:p>
            <a:pPr marL="457200" lvl="0" indent="-381000" algn="l" rtl="0">
              <a:spcBef>
                <a:spcPts val="0"/>
              </a:spcBef>
              <a:spcAft>
                <a:spcPts val="0"/>
              </a:spcAft>
              <a:buSzPts val="2400"/>
              <a:buChar char="●"/>
            </a:pPr>
            <a:r>
              <a:rPr lang="ru"/>
              <a:t>Use accessible colors</a:t>
            </a:r>
            <a:endParaRPr/>
          </a:p>
        </p:txBody>
      </p:sp>
      <p:sp>
        <p:nvSpPr>
          <p:cNvPr id="538" name="Google Shape;538;p74"/>
          <p:cNvSpPr txBox="1">
            <a:spLocks noGrp="1"/>
          </p:cNvSpPr>
          <p:nvPr>
            <p:ph type="title"/>
          </p:nvPr>
        </p:nvSpPr>
        <p:spPr>
          <a:xfrm>
            <a:off x="727800" y="4283946"/>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3340" i="1"/>
              <a:t>Any tips for making diagrams?</a:t>
            </a:r>
            <a:endParaRPr sz="3340"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0"/>
          <p:cNvSpPr txBox="1">
            <a:spLocks noGrp="1"/>
          </p:cNvSpPr>
          <p:nvPr>
            <p:ph type="body" idx="1"/>
          </p:nvPr>
        </p:nvSpPr>
        <p:spPr>
          <a:xfrm>
            <a:off x="729325" y="2078875"/>
            <a:ext cx="5165100" cy="2840400"/>
          </a:xfrm>
          <a:prstGeom prst="rect">
            <a:avLst/>
          </a:prstGeom>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SzPts val="2100"/>
              <a:buChar char="●"/>
            </a:pPr>
            <a:r>
              <a:rPr lang="ru" sz="2100" dirty="0"/>
              <a:t>Your talk is an advertisement and a tutorial to your paper. </a:t>
            </a:r>
            <a:endParaRPr sz="2100" dirty="0"/>
          </a:p>
          <a:p>
            <a:pPr marL="457200" lvl="0" indent="-361950" algn="l" rtl="0">
              <a:lnSpc>
                <a:spcPct val="150000"/>
              </a:lnSpc>
              <a:spcBef>
                <a:spcPts val="0"/>
              </a:spcBef>
              <a:spcAft>
                <a:spcPts val="0"/>
              </a:spcAft>
              <a:buSzPts val="2100"/>
              <a:buChar char="●"/>
            </a:pPr>
            <a:r>
              <a:rPr lang="ru" sz="2100" dirty="0"/>
              <a:t>Your audience won’t remember everything you say.</a:t>
            </a:r>
            <a:endParaRPr sz="2100" dirty="0"/>
          </a:p>
          <a:p>
            <a:pPr marL="0" lvl="0" indent="0" algn="l" rtl="0">
              <a:lnSpc>
                <a:spcPct val="150000"/>
              </a:lnSpc>
              <a:spcBef>
                <a:spcPts val="1200"/>
              </a:spcBef>
              <a:spcAft>
                <a:spcPts val="1200"/>
              </a:spcAft>
              <a:buNone/>
            </a:pPr>
            <a:r>
              <a:rPr lang="ru" sz="2100" i="1" dirty="0"/>
              <a:t>If your audience can only remember </a:t>
            </a:r>
            <a:r>
              <a:rPr lang="ru" sz="2100" b="1" i="1" dirty="0"/>
              <a:t>three </a:t>
            </a:r>
            <a:r>
              <a:rPr lang="ru" sz="2100" i="1" dirty="0"/>
              <a:t>ideas from your talk, what should they be?</a:t>
            </a:r>
            <a:endParaRPr sz="2100" i="1" dirty="0"/>
          </a:p>
        </p:txBody>
      </p:sp>
      <p:pic>
        <p:nvPicPr>
          <p:cNvPr id="167" name="Google Shape;167;p30"/>
          <p:cNvPicPr preferRelativeResize="0"/>
          <p:nvPr/>
        </p:nvPicPr>
        <p:blipFill>
          <a:blip r:embed="rId3">
            <a:alphaModFix/>
          </a:blip>
          <a:stretch>
            <a:fillRect/>
          </a:stretch>
        </p:blipFill>
        <p:spPr>
          <a:xfrm>
            <a:off x="5750384" y="1318650"/>
            <a:ext cx="3402415" cy="3672450"/>
          </a:xfrm>
          <a:prstGeom prst="rect">
            <a:avLst/>
          </a:prstGeom>
          <a:noFill/>
          <a:ln>
            <a:noFill/>
          </a:ln>
        </p:spPr>
      </p:pic>
      <p:sp>
        <p:nvSpPr>
          <p:cNvPr id="168" name="Google Shape;168;p30"/>
          <p:cNvSpPr txBox="1">
            <a:spLocks noGrp="1"/>
          </p:cNvSpPr>
          <p:nvPr>
            <p:ph type="title"/>
          </p:nvPr>
        </p:nvSpPr>
        <p:spPr>
          <a:xfrm>
            <a:off x="729450" y="1318650"/>
            <a:ext cx="56505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a:t>You can’t mention everything.</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5"/>
          <p:cNvSpPr txBox="1">
            <a:spLocks noGrp="1"/>
          </p:cNvSpPr>
          <p:nvPr>
            <p:ph type="title"/>
          </p:nvPr>
        </p:nvSpPr>
        <p:spPr>
          <a:xfrm>
            <a:off x="729450" y="1322450"/>
            <a:ext cx="7688400" cy="32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sz="4044"/>
              <a:t>Outline</a:t>
            </a:r>
            <a:endParaRPr sz="4044"/>
          </a:p>
          <a:p>
            <a:pPr marL="0" lvl="0" indent="0" algn="l" rtl="0">
              <a:spcBef>
                <a:spcPts val="0"/>
              </a:spcBef>
              <a:spcAft>
                <a:spcPts val="0"/>
              </a:spcAft>
              <a:buNone/>
            </a:pPr>
            <a:endParaRPr/>
          </a:p>
          <a:p>
            <a:pPr marL="457200" lvl="0" indent="-389889" algn="l" rtl="0">
              <a:lnSpc>
                <a:spcPct val="115000"/>
              </a:lnSpc>
              <a:spcBef>
                <a:spcPts val="0"/>
              </a:spcBef>
              <a:spcAft>
                <a:spcPts val="0"/>
              </a:spcAft>
              <a:buClr>
                <a:srgbClr val="FFFFFF"/>
              </a:buClr>
              <a:buSzPct val="100000"/>
              <a:buChar char="❖"/>
            </a:pPr>
            <a:r>
              <a:rPr lang="ru" sz="2822" b="0">
                <a:solidFill>
                  <a:srgbClr val="FFFFFF"/>
                </a:solidFill>
              </a:rPr>
              <a:t>Preparing Your Talk</a:t>
            </a:r>
            <a:endParaRPr sz="2822" b="0">
              <a:solidFill>
                <a:srgbClr val="FFFFF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Public Speaking</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Presentation Design</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b="0">
                <a:solidFill>
                  <a:srgbClr val="EFEFEF"/>
                </a:solidFill>
              </a:rPr>
              <a:t>Making Diagrams</a:t>
            </a:r>
            <a:endParaRPr sz="2822" b="0">
              <a:solidFill>
                <a:srgbClr val="EFEFEF"/>
              </a:solidFill>
            </a:endParaRPr>
          </a:p>
          <a:p>
            <a:pPr marL="457200" lvl="0" indent="-389889" algn="l" rtl="0">
              <a:lnSpc>
                <a:spcPct val="115000"/>
              </a:lnSpc>
              <a:spcBef>
                <a:spcPts val="0"/>
              </a:spcBef>
              <a:spcAft>
                <a:spcPts val="0"/>
              </a:spcAft>
              <a:buClr>
                <a:srgbClr val="EFEFEF"/>
              </a:buClr>
              <a:buSzPct val="100000"/>
              <a:buChar char="❖"/>
            </a:pPr>
            <a:r>
              <a:rPr lang="ru" sz="2822">
                <a:solidFill>
                  <a:srgbClr val="EFEFEF"/>
                </a:solidFill>
              </a:rPr>
              <a:t>Poster Design</a:t>
            </a:r>
            <a:endParaRPr sz="2822">
              <a:solidFill>
                <a:srgbClr val="EFEFE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Design</a:t>
            </a:r>
            <a:endParaRPr>
              <a:latin typeface="Calibri"/>
              <a:ea typeface="Calibri"/>
              <a:cs typeface="Calibri"/>
              <a:sym typeface="Calibri"/>
            </a:endParaRPr>
          </a:p>
        </p:txBody>
      </p:sp>
      <p:sp>
        <p:nvSpPr>
          <p:cNvPr id="549" name="Google Shape;549;p76"/>
          <p:cNvSpPr txBox="1">
            <a:spLocks noGrp="1"/>
          </p:cNvSpPr>
          <p:nvPr>
            <p:ph type="body" idx="1"/>
          </p:nvPr>
        </p:nvSpPr>
        <p:spPr>
          <a:xfrm>
            <a:off x="729450" y="2078875"/>
            <a:ext cx="3700500" cy="226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ru" sz="2000">
                <a:latin typeface="Calibri"/>
                <a:ea typeface="Calibri"/>
                <a:cs typeface="Calibri"/>
                <a:sym typeface="Calibri"/>
              </a:rPr>
              <a:t>What is it?</a:t>
            </a:r>
            <a:endParaRPr sz="2000">
              <a:latin typeface="Calibri"/>
              <a:ea typeface="Calibri"/>
              <a:cs typeface="Calibri"/>
              <a:sym typeface="Calibri"/>
            </a:endParaRPr>
          </a:p>
          <a:p>
            <a:pPr marL="0" lvl="0" indent="0" algn="l" rtl="0">
              <a:lnSpc>
                <a:spcPct val="95000"/>
              </a:lnSpc>
              <a:spcBef>
                <a:spcPts val="1200"/>
              </a:spcBef>
              <a:spcAft>
                <a:spcPts val="0"/>
              </a:spcAft>
              <a:buSzPts val="935"/>
              <a:buNone/>
            </a:pPr>
            <a:r>
              <a:rPr lang="ru" sz="2000" b="1">
                <a:latin typeface="Calibri"/>
                <a:ea typeface="Calibri"/>
                <a:cs typeface="Calibri"/>
                <a:sym typeface="Calibri"/>
              </a:rPr>
              <a:t>Goal:</a:t>
            </a:r>
            <a:r>
              <a:rPr lang="ru" sz="2000">
                <a:latin typeface="Calibri"/>
                <a:ea typeface="Calibri"/>
                <a:cs typeface="Calibri"/>
                <a:sym typeface="Calibri"/>
              </a:rPr>
              <a:t> NOT to replicate your paper; rather a Visual Aid</a:t>
            </a:r>
            <a:endParaRPr sz="2000">
              <a:latin typeface="Calibri"/>
              <a:ea typeface="Calibri"/>
              <a:cs typeface="Calibri"/>
              <a:sym typeface="Calibri"/>
            </a:endParaRPr>
          </a:p>
          <a:p>
            <a:pPr marL="457200" lvl="0" indent="-355600" algn="l" rtl="0">
              <a:lnSpc>
                <a:spcPct val="95000"/>
              </a:lnSpc>
              <a:spcBef>
                <a:spcPts val="1200"/>
              </a:spcBef>
              <a:spcAft>
                <a:spcPts val="0"/>
              </a:spcAft>
              <a:buSzPts val="2000"/>
              <a:buFont typeface="Calibri"/>
              <a:buChar char="-"/>
            </a:pPr>
            <a:r>
              <a:rPr lang="ru" sz="2000">
                <a:latin typeface="Calibri"/>
                <a:ea typeface="Calibri"/>
                <a:cs typeface="Calibri"/>
                <a:sym typeface="Calibri"/>
              </a:rPr>
              <a:t>To help you make a concise 2-5 min presentation</a:t>
            </a:r>
            <a:br>
              <a:rPr lang="ru" sz="2000">
                <a:latin typeface="Calibri"/>
                <a:ea typeface="Calibri"/>
                <a:cs typeface="Calibri"/>
                <a:sym typeface="Calibri"/>
              </a:rPr>
            </a:br>
            <a:endParaRPr sz="2000">
              <a:latin typeface="Calibri"/>
              <a:ea typeface="Calibri"/>
              <a:cs typeface="Calibri"/>
              <a:sym typeface="Calibri"/>
            </a:endParaRPr>
          </a:p>
          <a:p>
            <a:pPr marL="457200" lvl="0" indent="-355600" algn="l" rtl="0">
              <a:lnSpc>
                <a:spcPct val="95000"/>
              </a:lnSpc>
              <a:spcBef>
                <a:spcPts val="0"/>
              </a:spcBef>
              <a:spcAft>
                <a:spcPts val="0"/>
              </a:spcAft>
              <a:buSzPts val="2000"/>
              <a:buFont typeface="Calibri"/>
              <a:buChar char="-"/>
            </a:pPr>
            <a:r>
              <a:rPr lang="ru" sz="2000">
                <a:latin typeface="Calibri"/>
                <a:ea typeface="Calibri"/>
                <a:cs typeface="Calibri"/>
                <a:sym typeface="Calibri"/>
              </a:rPr>
              <a:t>A tool to spark conversation and convey your research</a:t>
            </a:r>
            <a:endParaRPr sz="2000">
              <a:latin typeface="Calibri"/>
              <a:ea typeface="Calibri"/>
              <a:cs typeface="Calibri"/>
              <a:sym typeface="Calibri"/>
            </a:endParaRPr>
          </a:p>
        </p:txBody>
      </p:sp>
      <p:pic>
        <p:nvPicPr>
          <p:cNvPr id="550" name="Google Shape;550;p76"/>
          <p:cNvPicPr preferRelativeResize="0"/>
          <p:nvPr/>
        </p:nvPicPr>
        <p:blipFill>
          <a:blip r:embed="rId3">
            <a:alphaModFix/>
          </a:blip>
          <a:stretch>
            <a:fillRect/>
          </a:stretch>
        </p:blipFill>
        <p:spPr>
          <a:xfrm>
            <a:off x="5003925" y="1748025"/>
            <a:ext cx="3376499" cy="31889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Design</a:t>
            </a:r>
            <a:endParaRPr>
              <a:latin typeface="Calibri"/>
              <a:ea typeface="Calibri"/>
              <a:cs typeface="Calibri"/>
              <a:sym typeface="Calibri"/>
            </a:endParaRPr>
          </a:p>
        </p:txBody>
      </p:sp>
      <p:sp>
        <p:nvSpPr>
          <p:cNvPr id="556" name="Google Shape;556;p77"/>
          <p:cNvSpPr txBox="1">
            <a:spLocks noGrp="1"/>
          </p:cNvSpPr>
          <p:nvPr>
            <p:ph type="body" idx="1"/>
          </p:nvPr>
        </p:nvSpPr>
        <p:spPr>
          <a:xfrm>
            <a:off x="729450" y="2078875"/>
            <a:ext cx="36579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a:latin typeface="Calibri"/>
                <a:ea typeface="Calibri"/>
                <a:cs typeface="Calibri"/>
                <a:sym typeface="Calibri"/>
              </a:rPr>
              <a:t>Do’s and Don'ts</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Less Text; More Visuals</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Make everything Large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Structure for scanning, not reading</a:t>
            </a:r>
            <a:endParaRPr sz="2000">
              <a:latin typeface="Calibri"/>
              <a:ea typeface="Calibri"/>
              <a:cs typeface="Calibri"/>
              <a:sym typeface="Calibri"/>
            </a:endParaRPr>
          </a:p>
        </p:txBody>
      </p:sp>
      <p:pic>
        <p:nvPicPr>
          <p:cNvPr id="557" name="Google Shape;557;p77"/>
          <p:cNvPicPr preferRelativeResize="0"/>
          <p:nvPr/>
        </p:nvPicPr>
        <p:blipFill>
          <a:blip r:embed="rId3">
            <a:alphaModFix/>
          </a:blip>
          <a:stretch>
            <a:fillRect/>
          </a:stretch>
        </p:blipFill>
        <p:spPr>
          <a:xfrm>
            <a:off x="4453200" y="1438125"/>
            <a:ext cx="4604677" cy="34535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p:nvPr/>
        </p:nvSpPr>
        <p:spPr>
          <a:xfrm>
            <a:off x="6148426" y="858951"/>
            <a:ext cx="2795100" cy="30714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b="1">
                <a:latin typeface="Open Sans"/>
                <a:ea typeface="Open Sans"/>
                <a:cs typeface="Open Sans"/>
                <a:sym typeface="Open Sans"/>
              </a:rPr>
              <a:t>Dataset:</a:t>
            </a:r>
            <a:r>
              <a:rPr lang="ru" sz="700">
                <a:latin typeface="Open Sans"/>
                <a:ea typeface="Open Sans"/>
                <a:cs typeface="Open Sans"/>
                <a:sym typeface="Open Sans"/>
              </a:rPr>
              <a:t> </a:t>
            </a:r>
            <a:endParaRPr sz="700">
              <a:latin typeface="Open Sans"/>
              <a:ea typeface="Open Sans"/>
              <a:cs typeface="Open Sans"/>
              <a:sym typeface="Open Sans"/>
            </a:endParaRPr>
          </a:p>
          <a:p>
            <a:pPr marL="177800" marR="0" lvl="0" indent="-95250" algn="l" rtl="0">
              <a:lnSpc>
                <a:spcPct val="100000"/>
              </a:lnSpc>
              <a:spcBef>
                <a:spcPts val="100"/>
              </a:spcBef>
              <a:spcAft>
                <a:spcPts val="0"/>
              </a:spcAft>
              <a:buSzPts val="700"/>
              <a:buFont typeface="Open Sans"/>
              <a:buChar char="●"/>
            </a:pPr>
            <a:r>
              <a:rPr lang="ru" sz="700">
                <a:latin typeface="Open Sans"/>
                <a:ea typeface="Open Sans"/>
                <a:cs typeface="Open Sans"/>
                <a:sym typeface="Open Sans"/>
              </a:rPr>
              <a:t>GenAI-Bench [1]: 1600 prompts, enhanced details using GPT-4o</a:t>
            </a: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b="1">
                <a:latin typeface="Open Sans"/>
                <a:ea typeface="Open Sans"/>
                <a:cs typeface="Open Sans"/>
                <a:sym typeface="Open Sans"/>
              </a:rPr>
              <a:t>Metrics:</a:t>
            </a:r>
            <a:endParaRPr sz="700">
              <a:latin typeface="Open Sans"/>
              <a:ea typeface="Open Sans"/>
              <a:cs typeface="Open Sans"/>
              <a:sym typeface="Open Sans"/>
            </a:endParaRPr>
          </a:p>
          <a:p>
            <a:pPr marL="177800" marR="0" lvl="0" indent="-88900" algn="l" rtl="0">
              <a:lnSpc>
                <a:spcPct val="100000"/>
              </a:lnSpc>
              <a:spcBef>
                <a:spcPts val="100"/>
              </a:spcBef>
              <a:spcAft>
                <a:spcPts val="0"/>
              </a:spcAft>
              <a:buSzPts val="600"/>
              <a:buFont typeface="Open Sans"/>
              <a:buChar char="●"/>
            </a:pPr>
            <a:r>
              <a:rPr lang="ru" sz="700" b="1">
                <a:latin typeface="Open Sans"/>
                <a:ea typeface="Open Sans"/>
                <a:cs typeface="Open Sans"/>
                <a:sym typeface="Open Sans"/>
              </a:rPr>
              <a:t>CLIP-Score:</a:t>
            </a:r>
            <a:r>
              <a:rPr lang="ru" sz="700">
                <a:latin typeface="Open Sans"/>
                <a:ea typeface="Open Sans"/>
                <a:cs typeface="Open Sans"/>
                <a:sym typeface="Open Sans"/>
              </a:rPr>
              <a:t> Cosine similarity between prompt and image embeddin</a:t>
            </a:r>
            <a:r>
              <a:rPr lang="ru" sz="600">
                <a:latin typeface="Open Sans"/>
                <a:ea typeface="Open Sans"/>
                <a:cs typeface="Open Sans"/>
                <a:sym typeface="Open Sans"/>
              </a:rPr>
              <a:t>gs</a:t>
            </a:r>
            <a:br>
              <a:rPr lang="ru" sz="6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a:latin typeface="Open Sans"/>
                <a:ea typeface="Open Sans"/>
                <a:cs typeface="Open Sans"/>
                <a:sym typeface="Open Sans"/>
              </a:rPr>
              <a:t> </a:t>
            </a:r>
            <a:br>
              <a:rPr lang="ru" sz="7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br>
              <a:rPr lang="ru" sz="7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br>
              <a:rPr lang="ru" sz="500">
                <a:latin typeface="Open Sans"/>
                <a:ea typeface="Open Sans"/>
                <a:cs typeface="Open Sans"/>
                <a:sym typeface="Open Sans"/>
              </a:rPr>
            </a:br>
            <a:endParaRPr sz="500">
              <a:latin typeface="Open Sans"/>
              <a:ea typeface="Open Sans"/>
              <a:cs typeface="Open Sans"/>
              <a:sym typeface="Open Sans"/>
            </a:endParaRPr>
          </a:p>
          <a:p>
            <a:pPr marL="914400" marR="0" lvl="0" indent="50800" algn="l" rtl="0">
              <a:lnSpc>
                <a:spcPct val="100000"/>
              </a:lnSpc>
              <a:spcBef>
                <a:spcPts val="100"/>
              </a:spcBef>
              <a:spcAft>
                <a:spcPts val="0"/>
              </a:spcAft>
              <a:buNone/>
            </a:pPr>
            <a:endParaRPr sz="500">
              <a:latin typeface="Open Sans"/>
              <a:ea typeface="Open Sans"/>
              <a:cs typeface="Open Sans"/>
              <a:sym typeface="Open Sans"/>
            </a:endParaRPr>
          </a:p>
          <a:p>
            <a:pPr marL="914400" marR="0" lvl="0" indent="0" algn="l" rtl="0">
              <a:lnSpc>
                <a:spcPct val="100000"/>
              </a:lnSpc>
              <a:spcBef>
                <a:spcPts val="100"/>
              </a:spcBef>
              <a:spcAft>
                <a:spcPts val="0"/>
              </a:spcAft>
              <a:buNone/>
            </a:pPr>
            <a:r>
              <a:rPr lang="ru" sz="500">
                <a:latin typeface="Open Sans"/>
                <a:ea typeface="Open Sans"/>
                <a:cs typeface="Open Sans"/>
                <a:sym typeface="Open Sans"/>
              </a:rPr>
              <a:t>[1] Gen-AI B </a:t>
            </a:r>
            <a:endParaRPr sz="500">
              <a:latin typeface="Open Sans"/>
              <a:ea typeface="Open Sans"/>
              <a:cs typeface="Open Sans"/>
              <a:sym typeface="Open Sans"/>
            </a:endParaRPr>
          </a:p>
        </p:txBody>
      </p:sp>
      <p:sp>
        <p:nvSpPr>
          <p:cNvPr id="564" name="Google Shape;564;p78"/>
          <p:cNvSpPr txBox="1"/>
          <p:nvPr/>
        </p:nvSpPr>
        <p:spPr>
          <a:xfrm>
            <a:off x="890475" y="129200"/>
            <a:ext cx="7181400" cy="486900"/>
          </a:xfrm>
          <a:prstGeom prst="rect">
            <a:avLst/>
          </a:prstGeom>
          <a:noFill/>
          <a:ln>
            <a:noFill/>
          </a:ln>
        </p:spPr>
        <p:txBody>
          <a:bodyPr spcFirstLastPara="1" wrap="square" lIns="64175" tIns="32125" rIns="64175" bIns="32125" anchor="ctr" anchorCtr="0">
            <a:noAutofit/>
          </a:bodyPr>
          <a:lstStyle/>
          <a:p>
            <a:pPr marL="0" marR="0" lvl="0" indent="0" algn="ctr" rtl="0">
              <a:lnSpc>
                <a:spcPct val="100000"/>
              </a:lnSpc>
              <a:spcBef>
                <a:spcPts val="0"/>
              </a:spcBef>
              <a:spcAft>
                <a:spcPts val="0"/>
              </a:spcAft>
              <a:buNone/>
            </a:pPr>
            <a:r>
              <a:rPr lang="ru" sz="1200" b="1">
                <a:latin typeface="Open Sans"/>
                <a:ea typeface="Open Sans"/>
                <a:cs typeface="Open Sans"/>
                <a:sym typeface="Open Sans"/>
              </a:rPr>
              <a:t>Progressive Prompt Detailing for Improved Alignment </a:t>
            </a:r>
            <a:br>
              <a:rPr lang="ru" sz="1200" b="1">
                <a:latin typeface="Open Sans"/>
                <a:ea typeface="Open Sans"/>
                <a:cs typeface="Open Sans"/>
                <a:sym typeface="Open Sans"/>
              </a:rPr>
            </a:br>
            <a:r>
              <a:rPr lang="ru" sz="1200" b="1">
                <a:latin typeface="Open Sans"/>
                <a:ea typeface="Open Sans"/>
                <a:cs typeface="Open Sans"/>
                <a:sym typeface="Open Sans"/>
              </a:rPr>
              <a:t>in Text-to-Image Generative Models</a:t>
            </a:r>
            <a:r>
              <a:rPr lang="ru" sz="1200" i="0" u="none" strike="noStrike" cap="none">
                <a:solidFill>
                  <a:srgbClr val="000000"/>
                </a:solidFill>
                <a:latin typeface="Open Sans"/>
                <a:ea typeface="Open Sans"/>
                <a:cs typeface="Open Sans"/>
                <a:sym typeface="Open Sans"/>
              </a:rPr>
              <a:t> </a:t>
            </a:r>
            <a:br>
              <a:rPr lang="ru" sz="400" i="0" u="none" strike="noStrike" cap="none">
                <a:solidFill>
                  <a:schemeClr val="dk1"/>
                </a:solidFill>
                <a:latin typeface="Open Sans"/>
                <a:ea typeface="Open Sans"/>
                <a:cs typeface="Open Sans"/>
                <a:sym typeface="Open Sans"/>
              </a:rPr>
            </a:br>
            <a:r>
              <a:rPr lang="ru" sz="900">
                <a:latin typeface="Open Sans"/>
                <a:ea typeface="Open Sans"/>
                <a:cs typeface="Open Sans"/>
                <a:sym typeface="Open Sans"/>
              </a:rPr>
              <a:t>XYZ,  ABC, 123, 456</a:t>
            </a:r>
            <a:br>
              <a:rPr lang="ru" sz="900">
                <a:latin typeface="Open Sans"/>
                <a:ea typeface="Open Sans"/>
                <a:cs typeface="Open Sans"/>
                <a:sym typeface="Open Sans"/>
              </a:rPr>
            </a:br>
            <a:r>
              <a:rPr lang="ru" sz="900" baseline="30000">
                <a:latin typeface="Open Sans"/>
                <a:ea typeface="Open Sans"/>
                <a:cs typeface="Open Sans"/>
                <a:sym typeface="Open Sans"/>
              </a:rPr>
              <a:t>1</a:t>
            </a:r>
            <a:r>
              <a:rPr lang="ru" sz="900">
                <a:latin typeface="Open Sans"/>
                <a:ea typeface="Open Sans"/>
                <a:cs typeface="Open Sans"/>
                <a:sym typeface="Open Sans"/>
              </a:rPr>
              <a:t>Boston University, </a:t>
            </a:r>
            <a:r>
              <a:rPr lang="ru" sz="900" baseline="30000">
                <a:latin typeface="Open Sans"/>
                <a:ea typeface="Open Sans"/>
                <a:cs typeface="Open Sans"/>
                <a:sym typeface="Open Sans"/>
              </a:rPr>
              <a:t>2</a:t>
            </a:r>
            <a:r>
              <a:rPr lang="ru" sz="900">
                <a:latin typeface="Open Sans"/>
                <a:ea typeface="Open Sans"/>
                <a:cs typeface="Open Sans"/>
                <a:sym typeface="Open Sans"/>
              </a:rPr>
              <a:t>Johns Hopkins University, </a:t>
            </a:r>
            <a:r>
              <a:rPr lang="ru" sz="900" baseline="30000">
                <a:latin typeface="Open Sans"/>
                <a:ea typeface="Open Sans"/>
                <a:cs typeface="Open Sans"/>
                <a:sym typeface="Open Sans"/>
              </a:rPr>
              <a:t>3</a:t>
            </a:r>
            <a:r>
              <a:rPr lang="ru" sz="900">
                <a:latin typeface="Open Sans"/>
                <a:ea typeface="Open Sans"/>
                <a:cs typeface="Open Sans"/>
                <a:sym typeface="Open Sans"/>
              </a:rPr>
              <a:t>Runway</a:t>
            </a:r>
            <a:endParaRPr sz="900" i="0" u="none" strike="noStrike" cap="none">
              <a:solidFill>
                <a:srgbClr val="000000"/>
              </a:solidFill>
              <a:latin typeface="Open Sans"/>
              <a:ea typeface="Open Sans"/>
              <a:cs typeface="Open Sans"/>
              <a:sym typeface="Open Sans"/>
            </a:endParaRPr>
          </a:p>
        </p:txBody>
      </p:sp>
      <p:sp>
        <p:nvSpPr>
          <p:cNvPr id="565" name="Google Shape;565;p78"/>
          <p:cNvSpPr txBox="1"/>
          <p:nvPr/>
        </p:nvSpPr>
        <p:spPr>
          <a:xfrm>
            <a:off x="192000" y="858951"/>
            <a:ext cx="2795100" cy="659700"/>
          </a:xfrm>
          <a:prstGeom prst="rect">
            <a:avLst/>
          </a:prstGeom>
          <a:noFill/>
          <a:ln w="18900" cap="flat" cmpd="sng">
            <a:solidFill>
              <a:srgbClr val="000000"/>
            </a:solidFill>
            <a:prstDash val="solid"/>
            <a:round/>
            <a:headEnd type="none" w="sm" len="sm"/>
            <a:tailEnd type="none" w="sm" len="sm"/>
          </a:ln>
        </p:spPr>
        <p:txBody>
          <a:bodyPr spcFirstLastPara="1" wrap="square" lIns="64175" tIns="32125" rIns="64175" bIns="32125" anchor="t" anchorCtr="0">
            <a:noAutofit/>
          </a:bodyPr>
          <a:lstStyle/>
          <a:p>
            <a:pPr marL="0" lvl="0" indent="0" algn="l" rtl="0">
              <a:spcBef>
                <a:spcPts val="0"/>
              </a:spcBef>
              <a:spcAft>
                <a:spcPts val="0"/>
              </a:spcAft>
              <a:buNone/>
            </a:pPr>
            <a:br>
              <a:rPr lang="ru" sz="700" b="1">
                <a:solidFill>
                  <a:schemeClr val="dk1"/>
                </a:solidFill>
                <a:latin typeface="Open Sans"/>
                <a:ea typeface="Open Sans"/>
                <a:cs typeface="Open Sans"/>
                <a:sym typeface="Open Sans"/>
              </a:rPr>
            </a:br>
            <a:r>
              <a:rPr lang="ru" sz="700" b="1">
                <a:solidFill>
                  <a:schemeClr val="dk1"/>
                </a:solidFill>
                <a:latin typeface="Open Sans"/>
                <a:ea typeface="Open Sans"/>
                <a:cs typeface="Open Sans"/>
                <a:sym typeface="Open Sans"/>
              </a:rPr>
              <a:t>Problem we tackle:</a:t>
            </a:r>
            <a:r>
              <a:rPr lang="ru" sz="700">
                <a:solidFill>
                  <a:schemeClr val="dk1"/>
                </a:solidFill>
                <a:latin typeface="Open Sans"/>
                <a:ea typeface="Open Sans"/>
                <a:cs typeface="Open Sans"/>
                <a:sym typeface="Open Sans"/>
              </a:rPr>
              <a:t> Text-to-image models </a:t>
            </a:r>
            <a:endParaRPr sz="700">
              <a:solidFill>
                <a:schemeClr val="dk1"/>
              </a:solidFill>
              <a:latin typeface="Open Sans"/>
              <a:ea typeface="Open Sans"/>
              <a:cs typeface="Open Sans"/>
              <a:sym typeface="Open Sans"/>
            </a:endParaRPr>
          </a:p>
          <a:p>
            <a:pPr marL="279400" lvl="0" indent="-101600" algn="l" rtl="0">
              <a:spcBef>
                <a:spcPts val="0"/>
              </a:spcBef>
              <a:spcAft>
                <a:spcPts val="0"/>
              </a:spcAft>
              <a:buClr>
                <a:srgbClr val="FF0000"/>
              </a:buClr>
              <a:buSzPts val="600"/>
              <a:buFont typeface="Open Sans"/>
              <a:buChar char="●"/>
            </a:pPr>
            <a:r>
              <a:rPr lang="ru" sz="600">
                <a:solidFill>
                  <a:srgbClr val="FF0000"/>
                </a:solidFill>
                <a:latin typeface="Open Sans"/>
                <a:ea typeface="Open Sans"/>
                <a:cs typeface="Open Sans"/>
                <a:sym typeface="Open Sans"/>
              </a:rPr>
              <a:t>struggle with long, detailed prompts</a:t>
            </a:r>
            <a:endParaRPr sz="600">
              <a:solidFill>
                <a:srgbClr val="FF0000"/>
              </a:solidFill>
              <a:latin typeface="Open Sans"/>
              <a:ea typeface="Open Sans"/>
              <a:cs typeface="Open Sans"/>
              <a:sym typeface="Open Sans"/>
            </a:endParaRPr>
          </a:p>
          <a:p>
            <a:pPr marL="292100" lvl="0" indent="-101600" algn="l" rtl="0">
              <a:spcBef>
                <a:spcPts val="0"/>
              </a:spcBef>
              <a:spcAft>
                <a:spcPts val="0"/>
              </a:spcAft>
              <a:buClr>
                <a:srgbClr val="FF0000"/>
              </a:buClr>
              <a:buSzPts val="600"/>
              <a:buFont typeface="Open Sans"/>
              <a:buChar char="●"/>
            </a:pPr>
            <a:r>
              <a:rPr lang="ru" sz="600">
                <a:solidFill>
                  <a:srgbClr val="FF0000"/>
                </a:solidFill>
                <a:latin typeface="Open Sans"/>
                <a:ea typeface="Open Sans"/>
                <a:cs typeface="Open Sans"/>
                <a:sym typeface="Open Sans"/>
              </a:rPr>
              <a:t>often miss intricate details</a:t>
            </a:r>
            <a:endParaRPr sz="600">
              <a:solidFill>
                <a:srgbClr val="FF0000"/>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Existing solutions require fine-tuning on large datasets</a:t>
            </a:r>
            <a:endParaRPr sz="700" b="1">
              <a:latin typeface="Open Sans"/>
              <a:ea typeface="Open Sans"/>
              <a:cs typeface="Open Sans"/>
              <a:sym typeface="Open Sans"/>
            </a:endParaRPr>
          </a:p>
        </p:txBody>
      </p:sp>
      <p:sp>
        <p:nvSpPr>
          <p:cNvPr id="566" name="Google Shape;566;p78"/>
          <p:cNvSpPr txBox="1"/>
          <p:nvPr/>
        </p:nvSpPr>
        <p:spPr>
          <a:xfrm>
            <a:off x="3069000" y="858950"/>
            <a:ext cx="3006000" cy="21120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endParaRPr sz="700">
              <a:latin typeface="Open Sans"/>
              <a:ea typeface="Open Sans"/>
              <a:cs typeface="Open Sans"/>
              <a:sym typeface="Open Sans"/>
            </a:endParaRPr>
          </a:p>
        </p:txBody>
      </p:sp>
      <p:pic>
        <p:nvPicPr>
          <p:cNvPr id="567" name="Google Shape;567;p78" descr="A black and blue logo&#10;&#10;AI-generated content may be incorrect."/>
          <p:cNvPicPr preferRelativeResize="0"/>
          <p:nvPr/>
        </p:nvPicPr>
        <p:blipFill rotWithShape="1">
          <a:blip r:embed="rId3">
            <a:alphaModFix/>
          </a:blip>
          <a:srcRect/>
          <a:stretch/>
        </p:blipFill>
        <p:spPr>
          <a:xfrm>
            <a:off x="360925" y="432400"/>
            <a:ext cx="791105" cy="154667"/>
          </a:xfrm>
          <a:prstGeom prst="rect">
            <a:avLst/>
          </a:prstGeom>
          <a:noFill/>
          <a:ln>
            <a:noFill/>
          </a:ln>
        </p:spPr>
      </p:pic>
      <p:sp>
        <p:nvSpPr>
          <p:cNvPr id="568" name="Google Shape;568;p78"/>
          <p:cNvSpPr txBox="1"/>
          <p:nvPr/>
        </p:nvSpPr>
        <p:spPr>
          <a:xfrm>
            <a:off x="339300" y="764425"/>
            <a:ext cx="7407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Motivation</a:t>
            </a:r>
            <a:endParaRPr sz="300">
              <a:latin typeface="Open Sans"/>
              <a:ea typeface="Open Sans"/>
              <a:cs typeface="Open Sans"/>
              <a:sym typeface="Open Sans"/>
            </a:endParaRPr>
          </a:p>
        </p:txBody>
      </p:sp>
      <p:sp>
        <p:nvSpPr>
          <p:cNvPr id="569" name="Google Shape;569;p78"/>
          <p:cNvSpPr txBox="1"/>
          <p:nvPr/>
        </p:nvSpPr>
        <p:spPr>
          <a:xfrm>
            <a:off x="191926" y="1649786"/>
            <a:ext cx="2795100" cy="3295200"/>
          </a:xfrm>
          <a:prstGeom prst="rect">
            <a:avLst/>
          </a:prstGeom>
          <a:noFill/>
          <a:ln w="18900" cap="flat" cmpd="sng">
            <a:solidFill>
              <a:srgbClr val="000000"/>
            </a:solidFill>
            <a:prstDash val="solid"/>
            <a:round/>
            <a:headEnd type="none" w="sm" len="sm"/>
            <a:tailEnd type="none" w="sm" len="sm"/>
          </a:ln>
        </p:spPr>
        <p:txBody>
          <a:bodyPr spcFirstLastPara="1" wrap="square" lIns="64175" tIns="32125" rIns="64175" bIns="32125" anchor="t" anchorCtr="0">
            <a:noAutofit/>
          </a:bodyPr>
          <a:lstStyle/>
          <a:p>
            <a:pPr marL="0" lvl="0" indent="0" algn="l" rtl="0">
              <a:spcBef>
                <a:spcPts val="0"/>
              </a:spcBef>
              <a:spcAft>
                <a:spcPts val="0"/>
              </a:spcAft>
              <a:buNone/>
            </a:pPr>
            <a:br>
              <a:rPr lang="ru" sz="700" b="1">
                <a:solidFill>
                  <a:schemeClr val="dk1"/>
                </a:solidFill>
                <a:latin typeface="Open Sans"/>
                <a:ea typeface="Open Sans"/>
                <a:cs typeface="Open Sans"/>
                <a:sym typeface="Open Sans"/>
              </a:rPr>
            </a:br>
            <a:r>
              <a:rPr lang="ru" sz="700" b="1">
                <a:solidFill>
                  <a:schemeClr val="dk1"/>
                </a:solidFill>
                <a:latin typeface="Open Sans"/>
                <a:ea typeface="Open Sans"/>
                <a:cs typeface="Open Sans"/>
                <a:sym typeface="Open Sans"/>
              </a:rPr>
              <a:t>SCoPE: Scheduled interpolation of Coarse-to-fine Prompt Embeddings</a:t>
            </a:r>
            <a:endParaRPr sz="700" b="1" strike="sngStrike">
              <a:solidFill>
                <a:schemeClr val="dk1"/>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Decompose prompt into coarse-to-fine sub-prompts</a:t>
            </a:r>
            <a:endParaRPr sz="700">
              <a:solidFill>
                <a:schemeClr val="dk1"/>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During inference, gradually </a:t>
            </a:r>
            <a:r>
              <a:rPr lang="ru" sz="700">
                <a:solidFill>
                  <a:schemeClr val="dk1"/>
                </a:solidFill>
                <a:latin typeface="Open Sans"/>
                <a:ea typeface="Open Sans"/>
                <a:cs typeface="Open Sans"/>
                <a:sym typeface="Open Sans"/>
              </a:rPr>
              <a:t>interpolate sub-prompts</a:t>
            </a:r>
            <a:endParaRPr sz="700" b="1">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p:txBody>
      </p:sp>
      <p:sp>
        <p:nvSpPr>
          <p:cNvPr id="570" name="Google Shape;570;p78"/>
          <p:cNvSpPr txBox="1"/>
          <p:nvPr/>
        </p:nvSpPr>
        <p:spPr>
          <a:xfrm>
            <a:off x="289125" y="1561686"/>
            <a:ext cx="6204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Key Idea</a:t>
            </a:r>
            <a:endParaRPr sz="300">
              <a:latin typeface="Open Sans"/>
              <a:ea typeface="Open Sans"/>
              <a:cs typeface="Open Sans"/>
              <a:sym typeface="Open Sans"/>
            </a:endParaRPr>
          </a:p>
        </p:txBody>
      </p:sp>
      <p:pic>
        <p:nvPicPr>
          <p:cNvPr id="571" name="Google Shape;571;p78" title="JHU.logo_horizontal.blue.png"/>
          <p:cNvPicPr preferRelativeResize="0"/>
          <p:nvPr/>
        </p:nvPicPr>
        <p:blipFill>
          <a:blip r:embed="rId4">
            <a:alphaModFix/>
          </a:blip>
          <a:stretch>
            <a:fillRect/>
          </a:stretch>
        </p:blipFill>
        <p:spPr>
          <a:xfrm>
            <a:off x="711325" y="62438"/>
            <a:ext cx="958945" cy="290779"/>
          </a:xfrm>
          <a:prstGeom prst="rect">
            <a:avLst/>
          </a:prstGeom>
          <a:noFill/>
          <a:ln>
            <a:noFill/>
          </a:ln>
        </p:spPr>
      </p:pic>
      <p:sp>
        <p:nvSpPr>
          <p:cNvPr id="572" name="Google Shape;572;p78"/>
          <p:cNvSpPr txBox="1"/>
          <p:nvPr/>
        </p:nvSpPr>
        <p:spPr>
          <a:xfrm>
            <a:off x="3217363" y="764425"/>
            <a:ext cx="5511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Method </a:t>
            </a:r>
            <a:endParaRPr sz="300">
              <a:latin typeface="Open Sans"/>
              <a:ea typeface="Open Sans"/>
              <a:cs typeface="Open Sans"/>
              <a:sym typeface="Open Sans"/>
            </a:endParaRPr>
          </a:p>
        </p:txBody>
      </p:sp>
      <p:pic>
        <p:nvPicPr>
          <p:cNvPr id="573" name="Google Shape;573;p78" title="Boston-University-Logo-2.png"/>
          <p:cNvPicPr preferRelativeResize="0"/>
          <p:nvPr/>
        </p:nvPicPr>
        <p:blipFill rotWithShape="1">
          <a:blip r:embed="rId5">
            <a:alphaModFix/>
          </a:blip>
          <a:srcRect l="4554" t="13150" r="3996" b="13017"/>
          <a:stretch/>
        </p:blipFill>
        <p:spPr>
          <a:xfrm>
            <a:off x="75625" y="81650"/>
            <a:ext cx="635704" cy="288726"/>
          </a:xfrm>
          <a:prstGeom prst="rect">
            <a:avLst/>
          </a:prstGeom>
          <a:noFill/>
          <a:ln>
            <a:noFill/>
          </a:ln>
        </p:spPr>
      </p:pic>
      <p:sp>
        <p:nvSpPr>
          <p:cNvPr id="574" name="Google Shape;574;p78"/>
          <p:cNvSpPr txBox="1"/>
          <p:nvPr/>
        </p:nvSpPr>
        <p:spPr>
          <a:xfrm>
            <a:off x="6263225" y="764425"/>
            <a:ext cx="13899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Quantitative Results</a:t>
            </a:r>
            <a:endParaRPr sz="300">
              <a:latin typeface="Open Sans"/>
              <a:ea typeface="Open Sans"/>
              <a:cs typeface="Open Sans"/>
              <a:sym typeface="Open Sans"/>
            </a:endParaRPr>
          </a:p>
        </p:txBody>
      </p:sp>
      <p:sp>
        <p:nvSpPr>
          <p:cNvPr id="575" name="Google Shape;575;p78"/>
          <p:cNvSpPr txBox="1"/>
          <p:nvPr/>
        </p:nvSpPr>
        <p:spPr>
          <a:xfrm>
            <a:off x="6148426" y="4714958"/>
            <a:ext cx="2795100" cy="2052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r>
              <a:rPr lang="ru" sz="700">
                <a:latin typeface="Open Sans"/>
                <a:ea typeface="Open Sans"/>
                <a:cs typeface="Open Sans"/>
                <a:sym typeface="Open Sans"/>
              </a:rPr>
              <a:t>Code and prompts available at abc.github.io</a:t>
            </a:r>
            <a:endParaRPr sz="700" strike="noStrike">
              <a:solidFill>
                <a:srgbClr val="000000"/>
              </a:solidFill>
              <a:latin typeface="Open Sans"/>
              <a:ea typeface="Open Sans"/>
              <a:cs typeface="Open Sans"/>
              <a:sym typeface="Open Sans"/>
            </a:endParaRPr>
          </a:p>
        </p:txBody>
      </p:sp>
      <p:pic>
        <p:nvPicPr>
          <p:cNvPr id="576" name="Google Shape;576;p78" title="tags.png"/>
          <p:cNvPicPr preferRelativeResize="0"/>
          <p:nvPr/>
        </p:nvPicPr>
        <p:blipFill rotWithShape="1">
          <a:blip r:embed="rId6">
            <a:alphaModFix/>
          </a:blip>
          <a:srcRect l="2333" t="4753" r="34955" b="5051"/>
          <a:stretch/>
        </p:blipFill>
        <p:spPr>
          <a:xfrm>
            <a:off x="6232869" y="3022537"/>
            <a:ext cx="1726790" cy="816643"/>
          </a:xfrm>
          <a:prstGeom prst="rect">
            <a:avLst/>
          </a:prstGeom>
          <a:noFill/>
          <a:ln>
            <a:noFill/>
          </a:ln>
        </p:spPr>
      </p:pic>
      <p:sp>
        <p:nvSpPr>
          <p:cNvPr id="577" name="Google Shape;577;p78"/>
          <p:cNvSpPr txBox="1"/>
          <p:nvPr/>
        </p:nvSpPr>
        <p:spPr>
          <a:xfrm>
            <a:off x="3086600" y="3112775"/>
            <a:ext cx="2984100" cy="18321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endParaRPr sz="700">
              <a:latin typeface="Open Sans"/>
              <a:ea typeface="Open Sans"/>
              <a:cs typeface="Open Sans"/>
              <a:sym typeface="Open Sans"/>
            </a:endParaRPr>
          </a:p>
        </p:txBody>
      </p:sp>
      <p:sp>
        <p:nvSpPr>
          <p:cNvPr id="578" name="Google Shape;578;p78"/>
          <p:cNvSpPr txBox="1"/>
          <p:nvPr/>
        </p:nvSpPr>
        <p:spPr>
          <a:xfrm>
            <a:off x="3254800" y="3020175"/>
            <a:ext cx="12861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Qualitative Results</a:t>
            </a:r>
            <a:endParaRPr sz="300">
              <a:latin typeface="Open Sans"/>
              <a:ea typeface="Open Sans"/>
              <a:cs typeface="Open Sans"/>
              <a:sym typeface="Open Sans"/>
            </a:endParaRPr>
          </a:p>
        </p:txBody>
      </p:sp>
      <p:sp>
        <p:nvSpPr>
          <p:cNvPr id="579" name="Google Shape;579;p78"/>
          <p:cNvSpPr txBox="1"/>
          <p:nvPr/>
        </p:nvSpPr>
        <p:spPr>
          <a:xfrm>
            <a:off x="5258466" y="3304921"/>
            <a:ext cx="831900" cy="712800"/>
          </a:xfrm>
          <a:prstGeom prst="rect">
            <a:avLst/>
          </a:prstGeom>
          <a:noFill/>
          <a:ln>
            <a:noFill/>
          </a:ln>
        </p:spPr>
        <p:txBody>
          <a:bodyPr spcFirstLastPara="1" wrap="square" lIns="91700" tIns="91700" rIns="91700" bIns="91700" anchor="t" anchorCtr="0">
            <a:noAutofit/>
          </a:bodyPr>
          <a:lstStyle/>
          <a:p>
            <a:pPr marL="50800" lvl="0" indent="-698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captures more details in the image than the baseline</a:t>
            </a:r>
            <a:endParaRPr sz="700">
              <a:solidFill>
                <a:schemeClr val="dk1"/>
              </a:solidFill>
              <a:latin typeface="Open Sans"/>
              <a:ea typeface="Open Sans"/>
              <a:cs typeface="Open Sans"/>
              <a:sym typeface="Open Sans"/>
            </a:endParaRPr>
          </a:p>
        </p:txBody>
      </p:sp>
      <p:sp>
        <p:nvSpPr>
          <p:cNvPr id="580" name="Google Shape;580;p78"/>
          <p:cNvSpPr txBox="1"/>
          <p:nvPr/>
        </p:nvSpPr>
        <p:spPr>
          <a:xfrm>
            <a:off x="5278859" y="3956014"/>
            <a:ext cx="791100" cy="998700"/>
          </a:xfrm>
          <a:prstGeom prst="rect">
            <a:avLst/>
          </a:prstGeom>
          <a:noFill/>
          <a:ln>
            <a:noFill/>
          </a:ln>
        </p:spPr>
        <p:txBody>
          <a:bodyPr spcFirstLastPara="1" wrap="square" lIns="91700" tIns="91700" rIns="91700" bIns="91700" anchor="t" anchorCtr="0">
            <a:noAutofit/>
          </a:bodyPr>
          <a:lstStyle/>
          <a:p>
            <a:pPr marL="50800" lvl="0" indent="-698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adds only 0.7s of overhead per inference on an A6000 GPU</a:t>
            </a:r>
            <a:endParaRPr sz="700">
              <a:solidFill>
                <a:schemeClr val="dk1"/>
              </a:solidFill>
              <a:latin typeface="Open Sans"/>
              <a:ea typeface="Open Sans"/>
              <a:cs typeface="Open Sans"/>
              <a:sym typeface="Open Sans"/>
            </a:endParaRPr>
          </a:p>
        </p:txBody>
      </p:sp>
      <p:sp>
        <p:nvSpPr>
          <p:cNvPr id="581" name="Google Shape;581;p78"/>
          <p:cNvSpPr/>
          <p:nvPr/>
        </p:nvSpPr>
        <p:spPr>
          <a:xfrm>
            <a:off x="6227075" y="2689525"/>
            <a:ext cx="2615700" cy="2052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100"/>
              </a:spcBef>
              <a:spcAft>
                <a:spcPts val="0"/>
              </a:spcAft>
              <a:buNone/>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consistently outperforms baseline diffusion models</a:t>
            </a:r>
            <a:endParaRPr sz="1400">
              <a:latin typeface="Open Sans"/>
              <a:ea typeface="Open Sans"/>
              <a:cs typeface="Open Sans"/>
              <a:sym typeface="Open Sans"/>
            </a:endParaRPr>
          </a:p>
        </p:txBody>
      </p:sp>
      <p:sp>
        <p:nvSpPr>
          <p:cNvPr id="582" name="Google Shape;582;p78"/>
          <p:cNvSpPr/>
          <p:nvPr/>
        </p:nvSpPr>
        <p:spPr>
          <a:xfrm>
            <a:off x="8102167" y="3088694"/>
            <a:ext cx="740700" cy="5517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100"/>
              </a:spcBef>
              <a:spcAft>
                <a:spcPts val="0"/>
              </a:spcAft>
              <a:buNone/>
            </a:pPr>
            <a:r>
              <a:rPr lang="ru" sz="700" b="1">
                <a:solidFill>
                  <a:schemeClr val="dk1"/>
                </a:solidFill>
                <a:latin typeface="Open Sans"/>
                <a:ea typeface="Open Sans"/>
                <a:cs typeface="Open Sans"/>
                <a:sym typeface="Open Sans"/>
              </a:rPr>
              <a:t>SCoPE </a:t>
            </a:r>
            <a:r>
              <a:rPr lang="ru" sz="700">
                <a:solidFill>
                  <a:schemeClr val="dk1"/>
                </a:solidFill>
                <a:latin typeface="Open Sans"/>
                <a:ea typeface="Open Sans"/>
                <a:cs typeface="Open Sans"/>
                <a:sym typeface="Open Sans"/>
              </a:rPr>
              <a:t>is </a:t>
            </a:r>
            <a:r>
              <a:rPr lang="ru" sz="700" b="1">
                <a:solidFill>
                  <a:schemeClr val="dk1"/>
                </a:solidFill>
                <a:latin typeface="Open Sans"/>
                <a:ea typeface="Open Sans"/>
                <a:cs typeface="Open Sans"/>
                <a:sym typeface="Open Sans"/>
              </a:rPr>
              <a:t>robust</a:t>
            </a:r>
            <a:r>
              <a:rPr lang="ru" sz="700">
                <a:solidFill>
                  <a:schemeClr val="dk1"/>
                </a:solidFill>
                <a:latin typeface="Open Sans"/>
                <a:ea typeface="Open Sans"/>
                <a:cs typeface="Open Sans"/>
                <a:sym typeface="Open Sans"/>
              </a:rPr>
              <a:t> against different prompt tags</a:t>
            </a:r>
            <a:endParaRPr sz="700">
              <a:solidFill>
                <a:schemeClr val="dk1"/>
              </a:solidFill>
              <a:latin typeface="Open Sans"/>
              <a:ea typeface="Open Sans"/>
              <a:cs typeface="Open Sans"/>
              <a:sym typeface="Open Sans"/>
            </a:endParaRPr>
          </a:p>
        </p:txBody>
      </p:sp>
      <p:sp>
        <p:nvSpPr>
          <p:cNvPr id="583" name="Google Shape;583;p78"/>
          <p:cNvSpPr/>
          <p:nvPr/>
        </p:nvSpPr>
        <p:spPr>
          <a:xfrm>
            <a:off x="6148426" y="3966871"/>
            <a:ext cx="2795100" cy="712800"/>
          </a:xfrm>
          <a:prstGeom prst="roundRect">
            <a:avLst>
              <a:gd name="adj" fmla="val 16667"/>
            </a:avLst>
          </a:prstGeom>
          <a:solidFill>
            <a:srgbClr val="D0E0E3"/>
          </a:solidFill>
          <a:ln>
            <a:noFill/>
          </a:ln>
        </p:spPr>
        <p:txBody>
          <a:bodyPr spcFirstLastPara="1" wrap="square" lIns="56700" tIns="18325" rIns="18325" bIns="18325" anchor="ctr" anchorCtr="0">
            <a:noAutofit/>
          </a:bodyPr>
          <a:lstStyle/>
          <a:p>
            <a:pPr marL="0" lvl="0" indent="0" algn="l" rtl="0">
              <a:spcBef>
                <a:spcPts val="100"/>
              </a:spcBef>
              <a:spcAft>
                <a:spcPts val="0"/>
              </a:spcAft>
              <a:buNone/>
            </a:pPr>
            <a:r>
              <a:rPr lang="ru" sz="700" b="1">
                <a:solidFill>
                  <a:schemeClr val="dk1"/>
                </a:solidFill>
                <a:latin typeface="Open Sans"/>
                <a:ea typeface="Open Sans"/>
                <a:cs typeface="Open Sans"/>
                <a:sym typeface="Open Sans"/>
              </a:rPr>
              <a:t>Conclusion:  SCoPE </a:t>
            </a:r>
            <a:endParaRPr sz="700" b="1">
              <a:solidFill>
                <a:schemeClr val="dk1"/>
              </a:solidFill>
              <a:latin typeface="Open Sans"/>
              <a:ea typeface="Open Sans"/>
              <a:cs typeface="Open Sans"/>
              <a:sym typeface="Open Sans"/>
            </a:endParaRPr>
          </a:p>
          <a:p>
            <a:pPr marL="114300" lvl="0" indent="-107950" algn="l" rtl="0">
              <a:spcBef>
                <a:spcPts val="10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Training free</a:t>
            </a:r>
            <a:endParaRPr sz="700">
              <a:solidFill>
                <a:schemeClr val="dk1"/>
              </a:solidFill>
              <a:latin typeface="Open Sans"/>
              <a:ea typeface="Open Sans"/>
              <a:cs typeface="Open Sans"/>
              <a:sym typeface="Open Sans"/>
            </a:endParaRPr>
          </a:p>
          <a:p>
            <a:pPr marL="114300" lvl="0" indent="-1079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Progressively interpolates</a:t>
            </a:r>
            <a:r>
              <a:rPr lang="ru" sz="700">
                <a:solidFill>
                  <a:schemeClr val="dk1"/>
                </a:solidFill>
                <a:latin typeface="Open Sans"/>
                <a:ea typeface="Open Sans"/>
                <a:cs typeface="Open Sans"/>
                <a:sym typeface="Open Sans"/>
              </a:rPr>
              <a:t> from </a:t>
            </a:r>
            <a:r>
              <a:rPr lang="ru" sz="700" b="1">
                <a:solidFill>
                  <a:schemeClr val="dk1"/>
                </a:solidFill>
                <a:latin typeface="Open Sans"/>
                <a:ea typeface="Open Sans"/>
                <a:cs typeface="Open Sans"/>
                <a:sym typeface="Open Sans"/>
              </a:rPr>
              <a:t>coarse to fine</a:t>
            </a:r>
            <a:r>
              <a:rPr lang="ru" sz="700">
                <a:solidFill>
                  <a:schemeClr val="dk1"/>
                </a:solidFill>
                <a:latin typeface="Open Sans"/>
                <a:ea typeface="Open Sans"/>
                <a:cs typeface="Open Sans"/>
                <a:sym typeface="Open Sans"/>
              </a:rPr>
              <a:t> grained prompts. </a:t>
            </a:r>
            <a:endParaRPr sz="700" b="1">
              <a:solidFill>
                <a:schemeClr val="dk1"/>
              </a:solidFill>
              <a:latin typeface="Open Sans"/>
              <a:ea typeface="Open Sans"/>
              <a:cs typeface="Open Sans"/>
              <a:sym typeface="Open Sans"/>
            </a:endParaRPr>
          </a:p>
          <a:p>
            <a:pPr marL="114300" lvl="0" indent="-1079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Improves prompt alignment by upto </a:t>
            </a:r>
            <a:r>
              <a:rPr lang="ru" sz="700" b="1">
                <a:solidFill>
                  <a:schemeClr val="dk1"/>
                </a:solidFill>
                <a:latin typeface="Open Sans"/>
                <a:ea typeface="Open Sans"/>
                <a:cs typeface="Open Sans"/>
                <a:sym typeface="Open Sans"/>
              </a:rPr>
              <a:t>+8 points</a:t>
            </a:r>
            <a:r>
              <a:rPr lang="ru" sz="700">
                <a:solidFill>
                  <a:schemeClr val="dk1"/>
                </a:solidFill>
                <a:latin typeface="Open Sans"/>
                <a:ea typeface="Open Sans"/>
                <a:cs typeface="Open Sans"/>
                <a:sym typeface="Open Sans"/>
              </a:rPr>
              <a:t> in VQA Score</a:t>
            </a:r>
            <a:endParaRPr sz="700" b="1">
              <a:solidFill>
                <a:schemeClr val="dk1"/>
              </a:solidFill>
              <a:latin typeface="Open Sans"/>
              <a:ea typeface="Open Sans"/>
              <a:cs typeface="Open Sans"/>
              <a:sym typeface="Open Sans"/>
            </a:endParaRPr>
          </a:p>
        </p:txBody>
      </p:sp>
      <p:sp>
        <p:nvSpPr>
          <p:cNvPr id="584" name="Google Shape;584;p78"/>
          <p:cNvSpPr txBox="1"/>
          <p:nvPr/>
        </p:nvSpPr>
        <p:spPr>
          <a:xfrm>
            <a:off x="7013675" y="571600"/>
            <a:ext cx="690900" cy="348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Project page</a:t>
            </a:r>
            <a:endParaRPr sz="600">
              <a:solidFill>
                <a:schemeClr val="dk1"/>
              </a:solidFill>
              <a:latin typeface="Open Sans"/>
              <a:ea typeface="Open Sans"/>
              <a:cs typeface="Open Sans"/>
              <a:sym typeface="Open Sans"/>
            </a:endParaRPr>
          </a:p>
        </p:txBody>
      </p:sp>
      <p:pic>
        <p:nvPicPr>
          <p:cNvPr id="585" name="Google Shape;585;p78" title="sdxl-2.png"/>
          <p:cNvPicPr preferRelativeResize="0"/>
          <p:nvPr/>
        </p:nvPicPr>
        <p:blipFill rotWithShape="1">
          <a:blip r:embed="rId7">
            <a:alphaModFix/>
          </a:blip>
          <a:srcRect l="60024" b="81823"/>
          <a:stretch/>
        </p:blipFill>
        <p:spPr>
          <a:xfrm>
            <a:off x="4474828" y="3213764"/>
            <a:ext cx="771674" cy="509548"/>
          </a:xfrm>
          <a:prstGeom prst="rect">
            <a:avLst/>
          </a:prstGeom>
          <a:noFill/>
          <a:ln>
            <a:noFill/>
          </a:ln>
        </p:spPr>
      </p:pic>
      <p:sp>
        <p:nvSpPr>
          <p:cNvPr id="586" name="Google Shape;586;p78"/>
          <p:cNvSpPr txBox="1"/>
          <p:nvPr/>
        </p:nvSpPr>
        <p:spPr>
          <a:xfrm>
            <a:off x="4474831" y="3240983"/>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(SDXL)</a:t>
            </a:r>
            <a:endParaRPr sz="400">
              <a:solidFill>
                <a:srgbClr val="595959"/>
              </a:solidFill>
              <a:latin typeface="Open Sans"/>
              <a:ea typeface="Open Sans"/>
              <a:cs typeface="Open Sans"/>
              <a:sym typeface="Open Sans"/>
            </a:endParaRPr>
          </a:p>
        </p:txBody>
      </p:sp>
      <p:pic>
        <p:nvPicPr>
          <p:cNvPr id="587" name="Google Shape;587;p78" title="sdxl-2.png"/>
          <p:cNvPicPr preferRelativeResize="0"/>
          <p:nvPr/>
        </p:nvPicPr>
        <p:blipFill rotWithShape="1">
          <a:blip r:embed="rId7">
            <a:alphaModFix/>
          </a:blip>
          <a:srcRect l="60026" t="40892" b="41928"/>
          <a:stretch/>
        </p:blipFill>
        <p:spPr>
          <a:xfrm>
            <a:off x="4474828" y="3762113"/>
            <a:ext cx="771674" cy="481628"/>
          </a:xfrm>
          <a:prstGeom prst="rect">
            <a:avLst/>
          </a:prstGeom>
          <a:noFill/>
          <a:ln>
            <a:noFill/>
          </a:ln>
        </p:spPr>
      </p:pic>
      <p:sp>
        <p:nvSpPr>
          <p:cNvPr id="588" name="Google Shape;588;p78"/>
          <p:cNvSpPr/>
          <p:nvPr/>
        </p:nvSpPr>
        <p:spPr>
          <a:xfrm>
            <a:off x="3115656" y="3213763"/>
            <a:ext cx="1326600" cy="5094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spcBef>
                <a:spcPts val="0"/>
              </a:spcBef>
              <a:spcAft>
                <a:spcPts val="0"/>
              </a:spcAft>
              <a:buNone/>
            </a:pPr>
            <a:r>
              <a:rPr lang="ru" sz="400">
                <a:latin typeface="Open Sans"/>
                <a:ea typeface="Open Sans"/>
                <a:cs typeface="Open Sans"/>
                <a:sym typeface="Open Sans"/>
              </a:rPr>
              <a:t>A </a:t>
            </a:r>
            <a:r>
              <a:rPr lang="ru" sz="400" b="1">
                <a:solidFill>
                  <a:srgbClr val="3C78D8"/>
                </a:solidFill>
                <a:latin typeface="Open Sans"/>
                <a:ea typeface="Open Sans"/>
                <a:cs typeface="Open Sans"/>
                <a:sym typeface="Open Sans"/>
              </a:rPr>
              <a:t>joyful girl</a:t>
            </a:r>
            <a:r>
              <a:rPr lang="ru" sz="400">
                <a:latin typeface="Open Sans"/>
                <a:ea typeface="Open Sans"/>
                <a:cs typeface="Open Sans"/>
                <a:sym typeface="Open Sans"/>
              </a:rPr>
              <a:t> with vibrant, flowing short hair, her face adorned with an </a:t>
            </a:r>
            <a:r>
              <a:rPr lang="ru" sz="400" b="1">
                <a:solidFill>
                  <a:srgbClr val="3C78D8"/>
                </a:solidFill>
                <a:latin typeface="Open Sans"/>
                <a:ea typeface="Open Sans"/>
                <a:cs typeface="Open Sans"/>
                <a:sym typeface="Open Sans"/>
              </a:rPr>
              <a:t>expressive smile</a:t>
            </a:r>
            <a:r>
              <a:rPr lang="ru" sz="400">
                <a:latin typeface="Open Sans"/>
                <a:ea typeface="Open Sans"/>
                <a:cs typeface="Open Sans"/>
                <a:sym typeface="Open Sans"/>
              </a:rPr>
              <a:t> </a:t>
            </a:r>
            <a:r>
              <a:rPr lang="ru" sz="400" b="1">
                <a:solidFill>
                  <a:srgbClr val="3C78D8"/>
                </a:solidFill>
                <a:latin typeface="Open Sans"/>
                <a:ea typeface="Open Sans"/>
                <a:cs typeface="Open Sans"/>
                <a:sym typeface="Open Sans"/>
              </a:rPr>
              <a:t>that radiates happiness</a:t>
            </a:r>
            <a:r>
              <a:rPr lang="ru" sz="400">
                <a:latin typeface="Open Sans"/>
                <a:ea typeface="Open Sans"/>
                <a:cs typeface="Open Sans"/>
                <a:sym typeface="Open Sans"/>
              </a:rPr>
              <a:t>. She's </a:t>
            </a:r>
            <a:r>
              <a:rPr lang="ru" sz="400" b="1">
                <a:solidFill>
                  <a:srgbClr val="3C78D8"/>
                </a:solidFill>
                <a:latin typeface="Open Sans"/>
                <a:ea typeface="Open Sans"/>
                <a:cs typeface="Open Sans"/>
                <a:sym typeface="Open Sans"/>
              </a:rPr>
              <a:t>free of any eyewear</a:t>
            </a:r>
            <a:r>
              <a:rPr lang="ru" sz="400">
                <a:latin typeface="Open Sans"/>
                <a:ea typeface="Open Sans"/>
                <a:cs typeface="Open Sans"/>
                <a:sym typeface="Open Sans"/>
              </a:rPr>
              <a:t>, allowing the viewer to fully appreciate her bright eyes and natural charm in a warm, softly lit atmosphere that emphasizes her </a:t>
            </a:r>
            <a:r>
              <a:rPr lang="ru" sz="400" b="1">
                <a:solidFill>
                  <a:srgbClr val="3C78D8"/>
                </a:solidFill>
                <a:latin typeface="Open Sans"/>
                <a:ea typeface="Open Sans"/>
                <a:cs typeface="Open Sans"/>
                <a:sym typeface="Open Sans"/>
              </a:rPr>
              <a:t>cheerful</a:t>
            </a:r>
            <a:r>
              <a:rPr lang="ru" sz="400">
                <a:latin typeface="Open Sans"/>
                <a:ea typeface="Open Sans"/>
                <a:cs typeface="Open Sans"/>
                <a:sym typeface="Open Sans"/>
              </a:rPr>
              <a:t> disposition</a:t>
            </a:r>
            <a:endParaRPr sz="400">
              <a:latin typeface="Open Sans"/>
              <a:ea typeface="Open Sans"/>
              <a:cs typeface="Open Sans"/>
              <a:sym typeface="Open Sans"/>
            </a:endParaRPr>
          </a:p>
        </p:txBody>
      </p:sp>
      <p:sp>
        <p:nvSpPr>
          <p:cNvPr id="589" name="Google Shape;589;p78"/>
          <p:cNvSpPr/>
          <p:nvPr/>
        </p:nvSpPr>
        <p:spPr>
          <a:xfrm>
            <a:off x="3115656" y="3769647"/>
            <a:ext cx="1326600" cy="5094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spcBef>
                <a:spcPts val="0"/>
              </a:spcBef>
              <a:spcAft>
                <a:spcPts val="0"/>
              </a:spcAft>
              <a:buNone/>
            </a:pPr>
            <a:r>
              <a:rPr lang="ru" sz="400">
                <a:latin typeface="Open Sans"/>
                <a:ea typeface="Open Sans"/>
                <a:cs typeface="Open Sans"/>
                <a:sym typeface="Open Sans"/>
              </a:rPr>
              <a:t>A relieved </a:t>
            </a:r>
            <a:r>
              <a:rPr lang="ru" sz="400" b="1">
                <a:solidFill>
                  <a:srgbClr val="3C78D8"/>
                </a:solidFill>
                <a:latin typeface="Open Sans"/>
                <a:ea typeface="Open Sans"/>
                <a:cs typeface="Open Sans"/>
                <a:sym typeface="Open Sans"/>
              </a:rPr>
              <a:t>parent</a:t>
            </a:r>
            <a:r>
              <a:rPr lang="ru" sz="400">
                <a:latin typeface="Open Sans"/>
                <a:ea typeface="Open Sans"/>
                <a:cs typeface="Open Sans"/>
                <a:sym typeface="Open Sans"/>
              </a:rPr>
              <a:t>, eyes gleaming with joy, watches their child take their first tentative </a:t>
            </a:r>
            <a:r>
              <a:rPr lang="ru" sz="400" b="1">
                <a:solidFill>
                  <a:srgbClr val="3C78D8"/>
                </a:solidFill>
                <a:latin typeface="Open Sans"/>
                <a:ea typeface="Open Sans"/>
                <a:cs typeface="Open Sans"/>
                <a:sym typeface="Open Sans"/>
              </a:rPr>
              <a:t>steps</a:t>
            </a:r>
            <a:r>
              <a:rPr lang="ru" sz="400">
                <a:latin typeface="Open Sans"/>
                <a:ea typeface="Open Sans"/>
                <a:cs typeface="Open Sans"/>
                <a:sym typeface="Open Sans"/>
              </a:rPr>
              <a:t> on lush grass towards a gentle rabbit. The child, small </a:t>
            </a:r>
            <a:r>
              <a:rPr lang="ru" sz="400" b="1">
                <a:solidFill>
                  <a:srgbClr val="3C78D8"/>
                </a:solidFill>
                <a:latin typeface="Open Sans"/>
                <a:ea typeface="Open Sans"/>
                <a:cs typeface="Open Sans"/>
                <a:sym typeface="Open Sans"/>
              </a:rPr>
              <a:t>arms extended</a:t>
            </a:r>
            <a:r>
              <a:rPr lang="ru" sz="400">
                <a:latin typeface="Open Sans"/>
                <a:ea typeface="Open Sans"/>
                <a:cs typeface="Open Sans"/>
                <a:sym typeface="Open Sans"/>
              </a:rPr>
              <a:t> for balance, moves with cautious excitement. The rabbit, sitting calmly amid daisies, radiates serene curiosity, completing this tender, heartwarming scene</a:t>
            </a:r>
            <a:endParaRPr sz="400">
              <a:latin typeface="Open Sans"/>
              <a:ea typeface="Open Sans"/>
              <a:cs typeface="Open Sans"/>
              <a:sym typeface="Open Sans"/>
            </a:endParaRPr>
          </a:p>
        </p:txBody>
      </p:sp>
      <p:sp>
        <p:nvSpPr>
          <p:cNvPr id="590" name="Google Shape;590;p78"/>
          <p:cNvSpPr txBox="1"/>
          <p:nvPr/>
        </p:nvSpPr>
        <p:spPr>
          <a:xfrm>
            <a:off x="4891924" y="3240997"/>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(SDXL)</a:t>
            </a:r>
            <a:endParaRPr sz="400">
              <a:solidFill>
                <a:srgbClr val="595959"/>
              </a:solidFill>
              <a:latin typeface="Open Sans"/>
              <a:ea typeface="Open Sans"/>
              <a:cs typeface="Open Sans"/>
              <a:sym typeface="Open Sans"/>
            </a:endParaRPr>
          </a:p>
        </p:txBody>
      </p:sp>
      <p:sp>
        <p:nvSpPr>
          <p:cNvPr id="591" name="Google Shape;591;p78"/>
          <p:cNvSpPr txBox="1"/>
          <p:nvPr/>
        </p:nvSpPr>
        <p:spPr>
          <a:xfrm>
            <a:off x="4474831" y="3762107"/>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(SDXL)</a:t>
            </a:r>
            <a:endParaRPr sz="400">
              <a:solidFill>
                <a:srgbClr val="595959"/>
              </a:solidFill>
              <a:latin typeface="Open Sans"/>
              <a:ea typeface="Open Sans"/>
              <a:cs typeface="Open Sans"/>
              <a:sym typeface="Open Sans"/>
            </a:endParaRPr>
          </a:p>
        </p:txBody>
      </p:sp>
      <p:sp>
        <p:nvSpPr>
          <p:cNvPr id="592" name="Google Shape;592;p78"/>
          <p:cNvSpPr txBox="1"/>
          <p:nvPr/>
        </p:nvSpPr>
        <p:spPr>
          <a:xfrm>
            <a:off x="4891938" y="3762121"/>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(SDXL)</a:t>
            </a:r>
            <a:endParaRPr sz="400">
              <a:solidFill>
                <a:srgbClr val="595959"/>
              </a:solidFill>
              <a:latin typeface="Open Sans"/>
              <a:ea typeface="Open Sans"/>
              <a:cs typeface="Open Sans"/>
              <a:sym typeface="Open Sans"/>
            </a:endParaRPr>
          </a:p>
        </p:txBody>
      </p:sp>
      <p:pic>
        <p:nvPicPr>
          <p:cNvPr id="593" name="Google Shape;593;p78" title="sd2.1appendix (4) (cropped) (pdfresizer.com).jpg"/>
          <p:cNvPicPr preferRelativeResize="0"/>
          <p:nvPr/>
        </p:nvPicPr>
        <p:blipFill rotWithShape="1">
          <a:blip r:embed="rId8">
            <a:alphaModFix/>
          </a:blip>
          <a:srcRect l="1449" t="20109" r="81932" b="65732"/>
          <a:stretch/>
        </p:blipFill>
        <p:spPr>
          <a:xfrm>
            <a:off x="4492900" y="4358688"/>
            <a:ext cx="362368" cy="377099"/>
          </a:xfrm>
          <a:prstGeom prst="rect">
            <a:avLst/>
          </a:prstGeom>
          <a:noFill/>
          <a:ln>
            <a:noFill/>
          </a:ln>
        </p:spPr>
      </p:pic>
      <p:pic>
        <p:nvPicPr>
          <p:cNvPr id="594" name="Google Shape;594;p78" title="sd2.1appendix (4) (cropped) (pdfresizer.com).jpg"/>
          <p:cNvPicPr preferRelativeResize="0"/>
          <p:nvPr/>
        </p:nvPicPr>
        <p:blipFill rotWithShape="1">
          <a:blip r:embed="rId8">
            <a:alphaModFix/>
          </a:blip>
          <a:srcRect l="19412" t="20109" r="63638" b="65732"/>
          <a:stretch/>
        </p:blipFill>
        <p:spPr>
          <a:xfrm>
            <a:off x="4880759" y="4358676"/>
            <a:ext cx="369601" cy="377111"/>
          </a:xfrm>
          <a:prstGeom prst="rect">
            <a:avLst/>
          </a:prstGeom>
          <a:noFill/>
          <a:ln>
            <a:noFill/>
          </a:ln>
        </p:spPr>
      </p:pic>
      <p:sp>
        <p:nvSpPr>
          <p:cNvPr id="595" name="Google Shape;595;p78"/>
          <p:cNvSpPr txBox="1"/>
          <p:nvPr/>
        </p:nvSpPr>
        <p:spPr>
          <a:xfrm>
            <a:off x="4478681" y="4295994"/>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(SD-2.1)</a:t>
            </a:r>
            <a:endParaRPr sz="400">
              <a:solidFill>
                <a:srgbClr val="595959"/>
              </a:solidFill>
              <a:latin typeface="Open Sans"/>
              <a:ea typeface="Open Sans"/>
              <a:cs typeface="Open Sans"/>
              <a:sym typeface="Open Sans"/>
            </a:endParaRPr>
          </a:p>
        </p:txBody>
      </p:sp>
      <p:sp>
        <p:nvSpPr>
          <p:cNvPr id="596" name="Google Shape;596;p78"/>
          <p:cNvSpPr txBox="1"/>
          <p:nvPr/>
        </p:nvSpPr>
        <p:spPr>
          <a:xfrm>
            <a:off x="4895763" y="4296821"/>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(SD-2.1)</a:t>
            </a:r>
            <a:endParaRPr sz="400">
              <a:solidFill>
                <a:srgbClr val="595959"/>
              </a:solidFill>
              <a:latin typeface="Open Sans"/>
              <a:ea typeface="Open Sans"/>
              <a:cs typeface="Open Sans"/>
              <a:sym typeface="Open Sans"/>
            </a:endParaRPr>
          </a:p>
        </p:txBody>
      </p:sp>
      <p:sp>
        <p:nvSpPr>
          <p:cNvPr id="597" name="Google Shape;597;p78"/>
          <p:cNvSpPr/>
          <p:nvPr/>
        </p:nvSpPr>
        <p:spPr>
          <a:xfrm>
            <a:off x="3115656" y="4329010"/>
            <a:ext cx="1326600" cy="5781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lnSpc>
                <a:spcPct val="115000"/>
              </a:lnSpc>
              <a:spcBef>
                <a:spcPts val="0"/>
              </a:spcBef>
              <a:spcAft>
                <a:spcPts val="0"/>
              </a:spcAft>
              <a:buNone/>
            </a:pPr>
            <a:r>
              <a:rPr lang="ru" sz="400">
                <a:latin typeface="Open Sans"/>
                <a:ea typeface="Open Sans"/>
                <a:cs typeface="Open Sans"/>
                <a:sym typeface="Open Sans"/>
              </a:rPr>
              <a:t>A </a:t>
            </a:r>
            <a:r>
              <a:rPr lang="ru" sz="400" b="1">
                <a:solidFill>
                  <a:srgbClr val="3C78D8"/>
                </a:solidFill>
                <a:latin typeface="Open Sans"/>
                <a:ea typeface="Open Sans"/>
                <a:cs typeface="Open Sans"/>
                <a:sym typeface="Open Sans"/>
              </a:rPr>
              <a:t>single</a:t>
            </a:r>
            <a:r>
              <a:rPr lang="ru" sz="400">
                <a:latin typeface="Open Sans"/>
                <a:ea typeface="Open Sans"/>
                <a:cs typeface="Open Sans"/>
                <a:sym typeface="Open Sans"/>
              </a:rPr>
              <a:t> vibrant red rose with delicate petals, elegantly displayed in a crystal-clear vase, positioned gracefully on the </a:t>
            </a:r>
            <a:r>
              <a:rPr lang="ru" sz="400" b="1">
                <a:solidFill>
                  <a:srgbClr val="3C78D8"/>
                </a:solidFill>
                <a:latin typeface="Open Sans"/>
                <a:ea typeface="Open Sans"/>
                <a:cs typeface="Open Sans"/>
                <a:sym typeface="Open Sans"/>
              </a:rPr>
              <a:t>right side of a sunlit windowsill</a:t>
            </a:r>
            <a:r>
              <a:rPr lang="ru" sz="400">
                <a:latin typeface="Open Sans"/>
                <a:ea typeface="Open Sans"/>
                <a:cs typeface="Open Sans"/>
                <a:sym typeface="Open Sans"/>
              </a:rPr>
              <a:t>. The scene captures soft sunlight filtering through the window, casting gentle shadows and highlighting the rose's vivid hue against the serene backdrop</a:t>
            </a:r>
            <a:endParaRPr sz="400">
              <a:latin typeface="Open Sans"/>
              <a:ea typeface="Open Sans"/>
              <a:cs typeface="Open Sans"/>
              <a:sym typeface="Open Sans"/>
            </a:endParaRPr>
          </a:p>
        </p:txBody>
      </p:sp>
      <p:sp>
        <p:nvSpPr>
          <p:cNvPr id="598" name="Google Shape;598;p78"/>
          <p:cNvSpPr/>
          <p:nvPr/>
        </p:nvSpPr>
        <p:spPr>
          <a:xfrm>
            <a:off x="237917" y="3872707"/>
            <a:ext cx="2641500" cy="2652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0"/>
              </a:spcBef>
              <a:spcAft>
                <a:spcPts val="0"/>
              </a:spcAft>
              <a:buNone/>
            </a:pPr>
            <a:r>
              <a:rPr lang="ru" sz="700" b="1">
                <a:solidFill>
                  <a:schemeClr val="dk1"/>
                </a:solidFill>
                <a:latin typeface="Open Sans"/>
                <a:ea typeface="Open Sans"/>
                <a:cs typeface="Open Sans"/>
                <a:sym typeface="Open Sans"/>
              </a:rPr>
              <a:t>Plug-and-play, test time approach:</a:t>
            </a:r>
            <a:r>
              <a:rPr lang="ru" sz="700">
                <a:solidFill>
                  <a:schemeClr val="dk1"/>
                </a:solidFill>
                <a:latin typeface="Open Sans"/>
                <a:ea typeface="Open Sans"/>
                <a:cs typeface="Open Sans"/>
                <a:sym typeface="Open Sans"/>
              </a:rPr>
              <a:t> no retraining, no model changes, model-agnostic</a:t>
            </a:r>
            <a:endParaRPr sz="1400">
              <a:latin typeface="Open Sans"/>
              <a:ea typeface="Open Sans"/>
              <a:cs typeface="Open Sans"/>
              <a:sym typeface="Open Sans"/>
            </a:endParaRPr>
          </a:p>
        </p:txBody>
      </p:sp>
      <p:sp>
        <p:nvSpPr>
          <p:cNvPr id="599" name="Google Shape;599;p78"/>
          <p:cNvSpPr txBox="1"/>
          <p:nvPr/>
        </p:nvSpPr>
        <p:spPr>
          <a:xfrm>
            <a:off x="7354104" y="3809960"/>
            <a:ext cx="1589400" cy="1089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[1] GenAI-Bench (Li et al., 2024); [2] VQAScore (Lin et al., 2024)</a:t>
            </a:r>
            <a:endParaRPr sz="400">
              <a:solidFill>
                <a:schemeClr val="dk1"/>
              </a:solidFill>
              <a:latin typeface="Open Sans"/>
              <a:ea typeface="Open Sans"/>
              <a:cs typeface="Open Sans"/>
              <a:sym typeface="Open Sans"/>
            </a:endParaRPr>
          </a:p>
        </p:txBody>
      </p:sp>
      <p:sp>
        <p:nvSpPr>
          <p:cNvPr id="600" name="Google Shape;600;p78"/>
          <p:cNvSpPr txBox="1"/>
          <p:nvPr/>
        </p:nvSpPr>
        <p:spPr>
          <a:xfrm>
            <a:off x="4474827" y="4785897"/>
            <a:ext cx="1589400" cy="1590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chemeClr val="dk1"/>
                </a:solidFill>
                <a:latin typeface="Open Sans"/>
                <a:ea typeface="Open Sans"/>
                <a:cs typeface="Open Sans"/>
                <a:sym typeface="Open Sans"/>
              </a:rPr>
              <a:t> </a:t>
            </a:r>
            <a:r>
              <a:rPr lang="ru" sz="400" b="1">
                <a:solidFill>
                  <a:srgbClr val="3C78D8"/>
                </a:solidFill>
                <a:latin typeface="Open Sans"/>
                <a:ea typeface="Open Sans"/>
                <a:cs typeface="Open Sans"/>
                <a:sym typeface="Open Sans"/>
              </a:rPr>
              <a:t> Blue: </a:t>
            </a:r>
            <a:r>
              <a:rPr lang="ru" sz="400">
                <a:solidFill>
                  <a:srgbClr val="3C78D8"/>
                </a:solidFill>
                <a:latin typeface="Open Sans"/>
                <a:ea typeface="Open Sans"/>
                <a:cs typeface="Open Sans"/>
                <a:sym typeface="Open Sans"/>
              </a:rPr>
              <a:t>Details captured by SCoPE and missed by the baseline</a:t>
            </a:r>
            <a:endParaRPr sz="700">
              <a:solidFill>
                <a:schemeClr val="dk1"/>
              </a:solidFill>
              <a:latin typeface="Open Sans"/>
              <a:ea typeface="Open Sans"/>
              <a:cs typeface="Open Sans"/>
              <a:sym typeface="Open Sans"/>
            </a:endParaRPr>
          </a:p>
        </p:txBody>
      </p:sp>
      <p:cxnSp>
        <p:nvCxnSpPr>
          <p:cNvPr id="601" name="Google Shape;601;p78"/>
          <p:cNvCxnSpPr/>
          <p:nvPr/>
        </p:nvCxnSpPr>
        <p:spPr>
          <a:xfrm>
            <a:off x="610574" y="4662097"/>
            <a:ext cx="2210400" cy="7200"/>
          </a:xfrm>
          <a:prstGeom prst="straightConnector1">
            <a:avLst/>
          </a:prstGeom>
          <a:noFill/>
          <a:ln w="9450" cap="flat" cmpd="sng">
            <a:solidFill>
              <a:schemeClr val="dk1"/>
            </a:solidFill>
            <a:prstDash val="solid"/>
            <a:round/>
            <a:headEnd type="oval" w="med" len="med"/>
            <a:tailEnd type="triangle" w="med" len="med"/>
          </a:ln>
        </p:spPr>
      </p:cxnSp>
      <p:sp>
        <p:nvSpPr>
          <p:cNvPr id="602" name="Google Shape;602;p78"/>
          <p:cNvSpPr txBox="1"/>
          <p:nvPr/>
        </p:nvSpPr>
        <p:spPr>
          <a:xfrm>
            <a:off x="542304" y="4221653"/>
            <a:ext cx="21348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rgbClr val="CC0000"/>
                </a:solidFill>
                <a:latin typeface="Open Sans"/>
                <a:ea typeface="Open Sans"/>
                <a:cs typeface="Open Sans"/>
                <a:sym typeface="Open Sans"/>
              </a:rPr>
              <a:t>Coarse</a:t>
            </a:r>
            <a:r>
              <a:rPr lang="ru" sz="700">
                <a:solidFill>
                  <a:srgbClr val="595959"/>
                </a:solidFill>
                <a:latin typeface="Open Sans"/>
                <a:ea typeface="Open Sans"/>
                <a:cs typeface="Open Sans"/>
                <a:sym typeface="Open Sans"/>
              </a:rPr>
              <a:t>-to-</a:t>
            </a:r>
            <a:r>
              <a:rPr lang="ru" sz="700">
                <a:solidFill>
                  <a:srgbClr val="3D85C6"/>
                </a:solidFill>
                <a:latin typeface="Open Sans"/>
                <a:ea typeface="Open Sans"/>
                <a:cs typeface="Open Sans"/>
                <a:sym typeface="Open Sans"/>
              </a:rPr>
              <a:t>fine</a:t>
            </a:r>
            <a:r>
              <a:rPr lang="ru" sz="700">
                <a:solidFill>
                  <a:srgbClr val="595959"/>
                </a:solidFill>
                <a:latin typeface="Open Sans"/>
                <a:ea typeface="Open Sans"/>
                <a:cs typeface="Open Sans"/>
                <a:sym typeface="Open Sans"/>
              </a:rPr>
              <a:t> prompt evolution during denoising</a:t>
            </a:r>
            <a:endParaRPr sz="700">
              <a:solidFill>
                <a:srgbClr val="595959"/>
              </a:solidFill>
              <a:latin typeface="Open Sans"/>
              <a:ea typeface="Open Sans"/>
              <a:cs typeface="Open Sans"/>
              <a:sym typeface="Open Sans"/>
            </a:endParaRPr>
          </a:p>
        </p:txBody>
      </p:sp>
      <p:sp>
        <p:nvSpPr>
          <p:cNvPr id="603" name="Google Shape;603;p78"/>
          <p:cNvSpPr txBox="1"/>
          <p:nvPr/>
        </p:nvSpPr>
        <p:spPr>
          <a:xfrm>
            <a:off x="395705" y="4419770"/>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500">
                <a:solidFill>
                  <a:srgbClr val="CC0000"/>
                </a:solidFill>
                <a:latin typeface="Open Sans"/>
                <a:ea typeface="Open Sans"/>
                <a:cs typeface="Open Sans"/>
                <a:sym typeface="Open Sans"/>
              </a:rPr>
              <a:t>Coarse sub-prompts</a:t>
            </a:r>
            <a:endParaRPr sz="500">
              <a:solidFill>
                <a:srgbClr val="CC0000"/>
              </a:solidFill>
              <a:latin typeface="Open Sans"/>
              <a:ea typeface="Open Sans"/>
              <a:cs typeface="Open Sans"/>
              <a:sym typeface="Open Sans"/>
            </a:endParaRPr>
          </a:p>
        </p:txBody>
      </p:sp>
      <p:sp>
        <p:nvSpPr>
          <p:cNvPr id="604" name="Google Shape;604;p78"/>
          <p:cNvSpPr txBox="1"/>
          <p:nvPr/>
        </p:nvSpPr>
        <p:spPr>
          <a:xfrm>
            <a:off x="2357081" y="4441875"/>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500">
                <a:solidFill>
                  <a:srgbClr val="3D85C6"/>
                </a:solidFill>
                <a:latin typeface="Open Sans"/>
                <a:ea typeface="Open Sans"/>
                <a:cs typeface="Open Sans"/>
                <a:sym typeface="Open Sans"/>
              </a:rPr>
              <a:t>Fine-grained sub-prompts</a:t>
            </a:r>
            <a:endParaRPr sz="500">
              <a:solidFill>
                <a:srgbClr val="3D85C6"/>
              </a:solidFill>
              <a:latin typeface="Open Sans"/>
              <a:ea typeface="Open Sans"/>
              <a:cs typeface="Open Sans"/>
              <a:sym typeface="Open Sans"/>
            </a:endParaRPr>
          </a:p>
        </p:txBody>
      </p:sp>
      <p:sp>
        <p:nvSpPr>
          <p:cNvPr id="605" name="Google Shape;605;p78"/>
          <p:cNvSpPr txBox="1"/>
          <p:nvPr/>
        </p:nvSpPr>
        <p:spPr>
          <a:xfrm>
            <a:off x="2722598" y="4682508"/>
            <a:ext cx="61200" cy="1674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rgbClr val="595959"/>
                </a:solidFill>
                <a:latin typeface="Open Sans"/>
                <a:ea typeface="Open Sans"/>
                <a:cs typeface="Open Sans"/>
                <a:sym typeface="Open Sans"/>
              </a:rPr>
              <a:t>t</a:t>
            </a:r>
            <a:endParaRPr sz="700">
              <a:solidFill>
                <a:srgbClr val="595959"/>
              </a:solidFill>
              <a:latin typeface="Open Sans"/>
              <a:ea typeface="Open Sans"/>
              <a:cs typeface="Open Sans"/>
              <a:sym typeface="Open Sans"/>
            </a:endParaRPr>
          </a:p>
        </p:txBody>
      </p:sp>
      <p:pic>
        <p:nvPicPr>
          <p:cNvPr id="606" name="Google Shape;606;p78" title="adobe-express-qr-code-3.png"/>
          <p:cNvPicPr preferRelativeResize="0"/>
          <p:nvPr/>
        </p:nvPicPr>
        <p:blipFill>
          <a:blip r:embed="rId9">
            <a:alphaModFix/>
          </a:blip>
          <a:stretch>
            <a:fillRect/>
          </a:stretch>
        </p:blipFill>
        <p:spPr>
          <a:xfrm>
            <a:off x="7032625" y="45017"/>
            <a:ext cx="566964" cy="566964"/>
          </a:xfrm>
          <a:prstGeom prst="rect">
            <a:avLst/>
          </a:prstGeom>
          <a:noFill/>
          <a:ln>
            <a:noFill/>
          </a:ln>
        </p:spPr>
      </p:pic>
      <p:sp>
        <p:nvSpPr>
          <p:cNvPr id="607" name="Google Shape;607;p78"/>
          <p:cNvSpPr txBox="1"/>
          <p:nvPr/>
        </p:nvSpPr>
        <p:spPr>
          <a:xfrm>
            <a:off x="402979" y="4682508"/>
            <a:ext cx="4980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(scene layout)</a:t>
            </a:r>
            <a:endParaRPr sz="500"/>
          </a:p>
        </p:txBody>
      </p:sp>
      <p:sp>
        <p:nvSpPr>
          <p:cNvPr id="608" name="Google Shape;608;p78"/>
          <p:cNvSpPr txBox="1"/>
          <p:nvPr/>
        </p:nvSpPr>
        <p:spPr>
          <a:xfrm>
            <a:off x="1934580" y="4724819"/>
            <a:ext cx="7716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(object + spatial details) </a:t>
            </a:r>
            <a:endParaRPr sz="500">
              <a:solidFill>
                <a:schemeClr val="dk1"/>
              </a:solidFill>
            </a:endParaRPr>
          </a:p>
        </p:txBody>
      </p:sp>
      <p:sp>
        <p:nvSpPr>
          <p:cNvPr id="609" name="Google Shape;609;p78"/>
          <p:cNvSpPr txBox="1"/>
          <p:nvPr/>
        </p:nvSpPr>
        <p:spPr>
          <a:xfrm>
            <a:off x="1035853" y="4712561"/>
            <a:ext cx="8319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(object + spatial relations)</a:t>
            </a:r>
            <a:endParaRPr sz="500"/>
          </a:p>
        </p:txBody>
      </p:sp>
      <p:cxnSp>
        <p:nvCxnSpPr>
          <p:cNvPr id="610" name="Google Shape;610;p78"/>
          <p:cNvCxnSpPr/>
          <p:nvPr/>
        </p:nvCxnSpPr>
        <p:spPr>
          <a:xfrm rot="10800000" flipH="1">
            <a:off x="6159565" y="2955195"/>
            <a:ext cx="2760300" cy="5400"/>
          </a:xfrm>
          <a:prstGeom prst="straightConnector1">
            <a:avLst/>
          </a:prstGeom>
          <a:noFill/>
          <a:ln w="3550" cap="flat" cmpd="sng">
            <a:solidFill>
              <a:schemeClr val="dk2"/>
            </a:solidFill>
            <a:prstDash val="lgDash"/>
            <a:round/>
            <a:headEnd type="none" w="med" len="med"/>
            <a:tailEnd type="none" w="med" len="med"/>
          </a:ln>
        </p:spPr>
      </p:cxnSp>
      <p:sp>
        <p:nvSpPr>
          <p:cNvPr id="611" name="Google Shape;611;p78"/>
          <p:cNvSpPr txBox="1"/>
          <p:nvPr/>
        </p:nvSpPr>
        <p:spPr>
          <a:xfrm>
            <a:off x="3028994" y="895994"/>
            <a:ext cx="29043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None/>
            </a:pPr>
            <a:r>
              <a:rPr lang="ru" sz="700">
                <a:solidFill>
                  <a:schemeClr val="dk1"/>
                </a:solidFill>
                <a:latin typeface="Open Sans"/>
                <a:ea typeface="Open Sans"/>
                <a:cs typeface="Open Sans"/>
                <a:sym typeface="Open Sans"/>
              </a:rPr>
              <a:t>1) Generate sub-prompt embeddings</a:t>
            </a:r>
            <a:endParaRPr sz="700">
              <a:solidFill>
                <a:schemeClr val="dk1"/>
              </a:solidFill>
              <a:latin typeface="Open Sans"/>
              <a:ea typeface="Open Sans"/>
              <a:cs typeface="Open Sans"/>
              <a:sym typeface="Open Sans"/>
            </a:endParaRPr>
          </a:p>
        </p:txBody>
      </p:sp>
      <p:pic>
        <p:nvPicPr>
          <p:cNvPr id="612" name="Google Shape;612;p78"/>
          <p:cNvPicPr preferRelativeResize="0"/>
          <p:nvPr/>
        </p:nvPicPr>
        <p:blipFill rotWithShape="1">
          <a:blip r:embed="rId10">
            <a:alphaModFix/>
          </a:blip>
          <a:srcRect l="12365" b="11964"/>
          <a:stretch/>
        </p:blipFill>
        <p:spPr>
          <a:xfrm>
            <a:off x="4001900" y="1645907"/>
            <a:ext cx="736072" cy="290556"/>
          </a:xfrm>
          <a:prstGeom prst="rect">
            <a:avLst/>
          </a:prstGeom>
          <a:noFill/>
          <a:ln>
            <a:noFill/>
          </a:ln>
        </p:spPr>
      </p:pic>
      <p:pic>
        <p:nvPicPr>
          <p:cNvPr id="613" name="Google Shape;613;p78"/>
          <p:cNvPicPr preferRelativeResize="0"/>
          <p:nvPr/>
        </p:nvPicPr>
        <p:blipFill rotWithShape="1">
          <a:blip r:embed="rId10">
            <a:alphaModFix/>
          </a:blip>
          <a:srcRect l="12365" b="11964"/>
          <a:stretch/>
        </p:blipFill>
        <p:spPr>
          <a:xfrm>
            <a:off x="4070712" y="1713454"/>
            <a:ext cx="736072" cy="290556"/>
          </a:xfrm>
          <a:prstGeom prst="rect">
            <a:avLst/>
          </a:prstGeom>
          <a:noFill/>
          <a:ln>
            <a:noFill/>
          </a:ln>
        </p:spPr>
      </p:pic>
      <p:pic>
        <p:nvPicPr>
          <p:cNvPr id="614" name="Google Shape;614;p78"/>
          <p:cNvPicPr preferRelativeResize="0"/>
          <p:nvPr/>
        </p:nvPicPr>
        <p:blipFill rotWithShape="1">
          <a:blip r:embed="rId10">
            <a:alphaModFix/>
          </a:blip>
          <a:srcRect l="12365" b="11964"/>
          <a:stretch/>
        </p:blipFill>
        <p:spPr>
          <a:xfrm>
            <a:off x="4139524" y="1781002"/>
            <a:ext cx="736072" cy="290556"/>
          </a:xfrm>
          <a:prstGeom prst="rect">
            <a:avLst/>
          </a:prstGeom>
          <a:noFill/>
          <a:ln>
            <a:noFill/>
          </a:ln>
        </p:spPr>
      </p:pic>
      <p:pic>
        <p:nvPicPr>
          <p:cNvPr id="615" name="Google Shape;615;p78"/>
          <p:cNvPicPr preferRelativeResize="0"/>
          <p:nvPr/>
        </p:nvPicPr>
        <p:blipFill rotWithShape="1">
          <a:blip r:embed="rId10">
            <a:alphaModFix/>
          </a:blip>
          <a:srcRect l="12365" b="11964"/>
          <a:stretch/>
        </p:blipFill>
        <p:spPr>
          <a:xfrm>
            <a:off x="4208336" y="1848549"/>
            <a:ext cx="736072" cy="290556"/>
          </a:xfrm>
          <a:prstGeom prst="rect">
            <a:avLst/>
          </a:prstGeom>
          <a:noFill/>
          <a:ln>
            <a:noFill/>
          </a:ln>
        </p:spPr>
      </p:pic>
      <p:pic>
        <p:nvPicPr>
          <p:cNvPr id="616" name="Google Shape;616;p78"/>
          <p:cNvPicPr preferRelativeResize="0"/>
          <p:nvPr/>
        </p:nvPicPr>
        <p:blipFill rotWithShape="1">
          <a:blip r:embed="rId10">
            <a:alphaModFix/>
          </a:blip>
          <a:srcRect l="12365" b="11964"/>
          <a:stretch/>
        </p:blipFill>
        <p:spPr>
          <a:xfrm>
            <a:off x="4277148" y="1916097"/>
            <a:ext cx="736072" cy="290556"/>
          </a:xfrm>
          <a:prstGeom prst="rect">
            <a:avLst/>
          </a:prstGeom>
          <a:noFill/>
          <a:ln>
            <a:noFill/>
          </a:ln>
        </p:spPr>
      </p:pic>
      <p:sp>
        <p:nvSpPr>
          <p:cNvPr id="617" name="Google Shape;617;p78"/>
          <p:cNvSpPr txBox="1"/>
          <p:nvPr/>
        </p:nvSpPr>
        <p:spPr>
          <a:xfrm>
            <a:off x="3028994" y="1154384"/>
            <a:ext cx="30060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Clr>
                <a:schemeClr val="dk1"/>
              </a:buClr>
              <a:buSzPts val="100"/>
              <a:buFont typeface="Arial"/>
              <a:buNone/>
            </a:pPr>
            <a:r>
              <a:rPr lang="ru" sz="700">
                <a:solidFill>
                  <a:schemeClr val="dk1"/>
                </a:solidFill>
                <a:latin typeface="Open Sans"/>
                <a:ea typeface="Open Sans"/>
                <a:cs typeface="Open Sans"/>
                <a:sym typeface="Open Sans"/>
              </a:rPr>
              <a:t>2) Assign each sub-prompt a </a:t>
            </a:r>
            <a:r>
              <a:rPr lang="ru" sz="700" b="1">
                <a:solidFill>
                  <a:schemeClr val="dk1"/>
                </a:solidFill>
                <a:latin typeface="Open Sans"/>
                <a:ea typeface="Open Sans"/>
                <a:cs typeface="Open Sans"/>
                <a:sym typeface="Open Sans"/>
              </a:rPr>
              <a:t>peak influence timestep</a:t>
            </a:r>
            <a:r>
              <a:rPr lang="ru" sz="700">
                <a:solidFill>
                  <a:schemeClr val="dk1"/>
                </a:solidFill>
                <a:latin typeface="Open Sans"/>
                <a:ea typeface="Open Sans"/>
                <a:cs typeface="Open Sans"/>
                <a:sym typeface="Open Sans"/>
              </a:rPr>
              <a:t> (q) and obtain interpolation weights:</a:t>
            </a:r>
            <a:endParaRPr sz="600">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p:txBody>
      </p:sp>
      <p:cxnSp>
        <p:nvCxnSpPr>
          <p:cNvPr id="618" name="Google Shape;618;p78"/>
          <p:cNvCxnSpPr/>
          <p:nvPr/>
        </p:nvCxnSpPr>
        <p:spPr>
          <a:xfrm>
            <a:off x="4339276" y="1639092"/>
            <a:ext cx="297300" cy="300"/>
          </a:xfrm>
          <a:prstGeom prst="straightConnector1">
            <a:avLst/>
          </a:prstGeom>
          <a:noFill/>
          <a:ln w="9450" cap="flat" cmpd="sng">
            <a:solidFill>
              <a:srgbClr val="FF0000"/>
            </a:solidFill>
            <a:prstDash val="solid"/>
            <a:round/>
            <a:headEnd type="none" w="med" len="med"/>
            <a:tailEnd type="triangle" w="med" len="med"/>
          </a:ln>
        </p:spPr>
      </p:cxnSp>
      <p:sp>
        <p:nvSpPr>
          <p:cNvPr id="619" name="Google Shape;619;p78"/>
          <p:cNvSpPr txBox="1"/>
          <p:nvPr/>
        </p:nvSpPr>
        <p:spPr>
          <a:xfrm>
            <a:off x="4564003" y="1504626"/>
            <a:ext cx="593400" cy="1974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rgbClr val="FF0000"/>
                </a:solidFill>
                <a:latin typeface="Open Sans"/>
                <a:ea typeface="Open Sans"/>
                <a:cs typeface="Open Sans"/>
                <a:sym typeface="Open Sans"/>
              </a:rPr>
              <a:t>Weights at timestep t</a:t>
            </a:r>
            <a:endParaRPr sz="600">
              <a:solidFill>
                <a:srgbClr val="FF0000"/>
              </a:solidFill>
              <a:latin typeface="Open Sans"/>
              <a:ea typeface="Open Sans"/>
              <a:cs typeface="Open Sans"/>
              <a:sym typeface="Open Sans"/>
            </a:endParaRPr>
          </a:p>
        </p:txBody>
      </p:sp>
      <p:sp>
        <p:nvSpPr>
          <p:cNvPr id="620" name="Google Shape;620;p78"/>
          <p:cNvSpPr txBox="1"/>
          <p:nvPr/>
        </p:nvSpPr>
        <p:spPr>
          <a:xfrm>
            <a:off x="5039083" y="1574255"/>
            <a:ext cx="1188000" cy="1569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similarity based spacing</a:t>
            </a:r>
            <a:endParaRPr sz="600">
              <a:solidFill>
                <a:schemeClr val="dk1"/>
              </a:solidFill>
              <a:latin typeface="Open Sans"/>
              <a:ea typeface="Open Sans"/>
              <a:cs typeface="Open Sans"/>
              <a:sym typeface="Open Sans"/>
            </a:endParaRPr>
          </a:p>
        </p:txBody>
      </p:sp>
      <p:pic>
        <p:nvPicPr>
          <p:cNvPr id="621" name="Google Shape;621;p78" title="[0,0,0,&quot;https://www.codecogs.com/eqnedit.php?latex=%5Csigma#0&quot;]"/>
          <p:cNvPicPr preferRelativeResize="0"/>
          <p:nvPr/>
        </p:nvPicPr>
        <p:blipFill>
          <a:blip r:embed="rId11">
            <a:alphaModFix/>
          </a:blip>
          <a:stretch>
            <a:fillRect/>
          </a:stretch>
        </p:blipFill>
        <p:spPr>
          <a:xfrm>
            <a:off x="4554924" y="2135461"/>
            <a:ext cx="47497" cy="39576"/>
          </a:xfrm>
          <a:prstGeom prst="rect">
            <a:avLst/>
          </a:prstGeom>
          <a:noFill/>
          <a:ln>
            <a:noFill/>
          </a:ln>
        </p:spPr>
      </p:pic>
      <p:pic>
        <p:nvPicPr>
          <p:cNvPr id="622" name="Google Shape;622;p78" title="[89,89,89,&quot;https://www.codecogs.com/eqnedit.php?latex=q_3#0&quot;]"/>
          <p:cNvPicPr preferRelativeResize="0"/>
          <p:nvPr/>
        </p:nvPicPr>
        <p:blipFill>
          <a:blip r:embed="rId12">
            <a:alphaModFix/>
          </a:blip>
          <a:stretch>
            <a:fillRect/>
          </a:stretch>
        </p:blipFill>
        <p:spPr>
          <a:xfrm>
            <a:off x="4484390" y="1839244"/>
            <a:ext cx="61321" cy="53442"/>
          </a:xfrm>
          <a:prstGeom prst="rect">
            <a:avLst/>
          </a:prstGeom>
          <a:noFill/>
          <a:ln>
            <a:noFill/>
          </a:ln>
        </p:spPr>
      </p:pic>
      <p:pic>
        <p:nvPicPr>
          <p:cNvPr id="623" name="Google Shape;623;p78" title="[89,89,89,&quot;https://www.codecogs.com/eqnedit.php?latex=q_4#0&quot;]"/>
          <p:cNvPicPr preferRelativeResize="0"/>
          <p:nvPr/>
        </p:nvPicPr>
        <p:blipFill>
          <a:blip r:embed="rId13">
            <a:alphaModFix/>
          </a:blip>
          <a:stretch>
            <a:fillRect/>
          </a:stretch>
        </p:blipFill>
        <p:spPr>
          <a:xfrm>
            <a:off x="4557699" y="1919000"/>
            <a:ext cx="61321" cy="52958"/>
          </a:xfrm>
          <a:prstGeom prst="rect">
            <a:avLst/>
          </a:prstGeom>
          <a:noFill/>
          <a:ln>
            <a:noFill/>
          </a:ln>
        </p:spPr>
      </p:pic>
      <p:pic>
        <p:nvPicPr>
          <p:cNvPr id="624" name="Google Shape;624;p78" title="[89,89,89,&quot;https://www.codecogs.com/eqnedit.php?latex=q_5#0&quot;]"/>
          <p:cNvPicPr preferRelativeResize="0"/>
          <p:nvPr/>
        </p:nvPicPr>
        <p:blipFill>
          <a:blip r:embed="rId14">
            <a:alphaModFix/>
          </a:blip>
          <a:stretch>
            <a:fillRect/>
          </a:stretch>
        </p:blipFill>
        <p:spPr>
          <a:xfrm>
            <a:off x="4636872" y="1999776"/>
            <a:ext cx="61321" cy="53935"/>
          </a:xfrm>
          <a:prstGeom prst="rect">
            <a:avLst/>
          </a:prstGeom>
          <a:noFill/>
          <a:ln>
            <a:noFill/>
          </a:ln>
        </p:spPr>
      </p:pic>
      <p:cxnSp>
        <p:nvCxnSpPr>
          <p:cNvPr id="625" name="Google Shape;625;p78"/>
          <p:cNvCxnSpPr/>
          <p:nvPr/>
        </p:nvCxnSpPr>
        <p:spPr>
          <a:xfrm flipH="1">
            <a:off x="4320757" y="1575623"/>
            <a:ext cx="1500" cy="670500"/>
          </a:xfrm>
          <a:prstGeom prst="straightConnector1">
            <a:avLst/>
          </a:prstGeom>
          <a:noFill/>
          <a:ln w="9450" cap="flat" cmpd="sng">
            <a:solidFill>
              <a:srgbClr val="FF0000"/>
            </a:solidFill>
            <a:prstDash val="dash"/>
            <a:round/>
            <a:headEnd type="none" w="med" len="med"/>
            <a:tailEnd type="none" w="med" len="med"/>
          </a:ln>
        </p:spPr>
      </p:cxnSp>
      <p:pic>
        <p:nvPicPr>
          <p:cNvPr id="626" name="Google Shape;626;p78" title="[89,89,89,&quot;https://www.codecogs.com/eqnedit.php?latex=q_1#0&quot;]"/>
          <p:cNvPicPr preferRelativeResize="0"/>
          <p:nvPr/>
        </p:nvPicPr>
        <p:blipFill>
          <a:blip r:embed="rId15">
            <a:alphaModFix/>
          </a:blip>
          <a:stretch>
            <a:fillRect/>
          </a:stretch>
        </p:blipFill>
        <p:spPr>
          <a:xfrm>
            <a:off x="4339276" y="1705214"/>
            <a:ext cx="61321" cy="55485"/>
          </a:xfrm>
          <a:prstGeom prst="rect">
            <a:avLst/>
          </a:prstGeom>
          <a:noFill/>
          <a:ln>
            <a:noFill/>
          </a:ln>
        </p:spPr>
      </p:pic>
      <p:pic>
        <p:nvPicPr>
          <p:cNvPr id="627" name="Google Shape;627;p78" title="[89,89,89,&quot;https://www.codecogs.com/eqnedit.php?latex=q_2#0&quot;]"/>
          <p:cNvPicPr preferRelativeResize="0"/>
          <p:nvPr/>
        </p:nvPicPr>
        <p:blipFill>
          <a:blip r:embed="rId16">
            <a:alphaModFix/>
          </a:blip>
          <a:stretch>
            <a:fillRect/>
          </a:stretch>
        </p:blipFill>
        <p:spPr>
          <a:xfrm>
            <a:off x="4408088" y="1773681"/>
            <a:ext cx="61321" cy="53935"/>
          </a:xfrm>
          <a:prstGeom prst="rect">
            <a:avLst/>
          </a:prstGeom>
          <a:noFill/>
          <a:ln>
            <a:noFill/>
          </a:ln>
        </p:spPr>
      </p:pic>
      <p:sp>
        <p:nvSpPr>
          <p:cNvPr id="628" name="Google Shape;628;p78"/>
          <p:cNvSpPr txBox="1"/>
          <p:nvPr/>
        </p:nvSpPr>
        <p:spPr>
          <a:xfrm>
            <a:off x="3042004" y="2522175"/>
            <a:ext cx="30927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Clr>
                <a:schemeClr val="dk1"/>
              </a:buClr>
              <a:buSzPts val="100"/>
              <a:buFont typeface="Arial"/>
              <a:buNone/>
            </a:pPr>
            <a:r>
              <a:rPr lang="ru" sz="700">
                <a:solidFill>
                  <a:schemeClr val="dk1"/>
                </a:solidFill>
                <a:latin typeface="Open Sans"/>
                <a:ea typeface="Open Sans"/>
                <a:cs typeface="Open Sans"/>
                <a:sym typeface="Open Sans"/>
              </a:rPr>
              <a:t>3) Pass the interpolated embedding (i.e. </a:t>
            </a:r>
            <a:r>
              <a:rPr lang="ru" sz="700" b="1">
                <a:solidFill>
                  <a:schemeClr val="dk1"/>
                </a:solidFill>
                <a:latin typeface="Open Sans"/>
                <a:ea typeface="Open Sans"/>
                <a:cs typeface="Open Sans"/>
                <a:sym typeface="Open Sans"/>
              </a:rPr>
              <a:t>weighted sum of sub-prompts</a:t>
            </a:r>
            <a:r>
              <a:rPr lang="ru" sz="700">
                <a:solidFill>
                  <a:schemeClr val="dk1"/>
                </a:solidFill>
                <a:latin typeface="Open Sans"/>
                <a:ea typeface="Open Sans"/>
                <a:cs typeface="Open Sans"/>
                <a:sym typeface="Open Sans"/>
              </a:rPr>
              <a:t>) as the text-conditioning </a:t>
            </a:r>
            <a:endParaRPr sz="700">
              <a:solidFill>
                <a:schemeClr val="dk1"/>
              </a:solidFill>
              <a:latin typeface="Open Sans"/>
              <a:ea typeface="Open Sans"/>
              <a:cs typeface="Open Sans"/>
              <a:sym typeface="Open Sans"/>
            </a:endParaRPr>
          </a:p>
        </p:txBody>
      </p:sp>
      <p:sp>
        <p:nvSpPr>
          <p:cNvPr id="629" name="Google Shape;629;p78"/>
          <p:cNvSpPr txBox="1"/>
          <p:nvPr/>
        </p:nvSpPr>
        <p:spPr>
          <a:xfrm>
            <a:off x="3209376" y="1561425"/>
            <a:ext cx="888900" cy="712800"/>
          </a:xfrm>
          <a:prstGeom prst="rect">
            <a:avLst/>
          </a:prstGeom>
          <a:noFill/>
          <a:ln>
            <a:noFill/>
          </a:ln>
        </p:spPr>
        <p:txBody>
          <a:bodyPr spcFirstLastPara="1" wrap="square" lIns="11325" tIns="11325" rIns="11325" bIns="11325" anchor="t" anchorCtr="0">
            <a:noAutofit/>
          </a:bodyPr>
          <a:lstStyle/>
          <a:p>
            <a:pPr marL="50800" lvl="0" indent="-88900" algn="l" rtl="0">
              <a:lnSpc>
                <a:spcPct val="115000"/>
              </a:lnSpc>
              <a:spcBef>
                <a:spcPts val="0"/>
              </a:spcBef>
              <a:spcAft>
                <a:spcPts val="0"/>
              </a:spcAft>
              <a:buClr>
                <a:schemeClr val="dk1"/>
              </a:buClr>
              <a:buSzPts val="600"/>
              <a:buFont typeface="Open Sans"/>
              <a:buChar char="●"/>
            </a:pPr>
            <a:r>
              <a:rPr lang="ru" sz="600" b="1">
                <a:solidFill>
                  <a:schemeClr val="dk1"/>
                </a:solidFill>
                <a:latin typeface="Open Sans"/>
                <a:ea typeface="Open Sans"/>
                <a:cs typeface="Open Sans"/>
                <a:sym typeface="Open Sans"/>
              </a:rPr>
              <a:t>Weights</a:t>
            </a:r>
            <a:r>
              <a:rPr lang="ru" sz="600">
                <a:solidFill>
                  <a:schemeClr val="dk1"/>
                </a:solidFill>
                <a:latin typeface="Open Sans"/>
                <a:ea typeface="Open Sans"/>
                <a:cs typeface="Open Sans"/>
                <a:sym typeface="Open Sans"/>
              </a:rPr>
              <a:t> are derived from </a:t>
            </a:r>
            <a:r>
              <a:rPr lang="ru" sz="600" b="1">
                <a:solidFill>
                  <a:schemeClr val="dk1"/>
                </a:solidFill>
                <a:latin typeface="Open Sans"/>
                <a:ea typeface="Open Sans"/>
                <a:cs typeface="Open Sans"/>
                <a:sym typeface="Open Sans"/>
              </a:rPr>
              <a:t>gaussians</a:t>
            </a:r>
            <a:endParaRPr sz="600">
              <a:solidFill>
                <a:schemeClr val="dk1"/>
              </a:solidFill>
              <a:latin typeface="Open Sans"/>
              <a:ea typeface="Open Sans"/>
              <a:cs typeface="Open Sans"/>
              <a:sym typeface="Open Sans"/>
            </a:endParaRPr>
          </a:p>
          <a:p>
            <a:pPr marL="50800" lvl="0" indent="-88900" algn="l" rtl="0">
              <a:lnSpc>
                <a:spcPct val="115000"/>
              </a:lnSpc>
              <a:spcBef>
                <a:spcPts val="0"/>
              </a:spcBef>
              <a:spcAft>
                <a:spcPts val="0"/>
              </a:spcAft>
              <a:buClr>
                <a:schemeClr val="dk1"/>
              </a:buClr>
              <a:buSzPts val="600"/>
              <a:buFont typeface="Open Sans"/>
              <a:buChar char="●"/>
            </a:pPr>
            <a:r>
              <a:rPr lang="ru" sz="600" b="1">
                <a:solidFill>
                  <a:schemeClr val="dk1"/>
                </a:solidFill>
                <a:latin typeface="Open Sans"/>
                <a:ea typeface="Open Sans"/>
                <a:cs typeface="Open Sans"/>
                <a:sym typeface="Open Sans"/>
              </a:rPr>
              <a:t>Semantically similar</a:t>
            </a:r>
            <a:r>
              <a:rPr lang="ru" sz="600">
                <a:solidFill>
                  <a:schemeClr val="dk1"/>
                </a:solidFill>
                <a:latin typeface="Open Sans"/>
                <a:ea typeface="Open Sans"/>
                <a:cs typeface="Open Sans"/>
                <a:sym typeface="Open Sans"/>
              </a:rPr>
              <a:t> sub-prompts are assigned </a:t>
            </a:r>
            <a:r>
              <a:rPr lang="ru" sz="600" b="1">
                <a:solidFill>
                  <a:schemeClr val="dk1"/>
                </a:solidFill>
                <a:latin typeface="Open Sans"/>
                <a:ea typeface="Open Sans"/>
                <a:cs typeface="Open Sans"/>
                <a:sym typeface="Open Sans"/>
              </a:rPr>
              <a:t>nearby timesteps</a:t>
            </a:r>
            <a:r>
              <a:rPr lang="ru" sz="600">
                <a:solidFill>
                  <a:schemeClr val="dk1"/>
                </a:solidFill>
                <a:latin typeface="Open Sans"/>
                <a:ea typeface="Open Sans"/>
                <a:cs typeface="Open Sans"/>
                <a:sym typeface="Open Sans"/>
              </a:rPr>
              <a:t> </a:t>
            </a:r>
            <a:endParaRPr sz="600" b="1">
              <a:solidFill>
                <a:schemeClr val="dk1"/>
              </a:solidFill>
              <a:latin typeface="Open Sans"/>
              <a:ea typeface="Open Sans"/>
              <a:cs typeface="Open Sans"/>
              <a:sym typeface="Open Sans"/>
            </a:endParaRPr>
          </a:p>
        </p:txBody>
      </p:sp>
      <p:sp>
        <p:nvSpPr>
          <p:cNvPr id="630" name="Google Shape;630;p78"/>
          <p:cNvSpPr txBox="1"/>
          <p:nvPr/>
        </p:nvSpPr>
        <p:spPr>
          <a:xfrm>
            <a:off x="4047676" y="2261253"/>
            <a:ext cx="4980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rgbClr val="CC0000"/>
                </a:solidFill>
                <a:latin typeface="Open Sans"/>
                <a:ea typeface="Open Sans"/>
                <a:cs typeface="Open Sans"/>
                <a:sym typeface="Open Sans"/>
              </a:rPr>
              <a:t>Coarse </a:t>
            </a:r>
            <a:br>
              <a:rPr lang="ru" sz="400">
                <a:solidFill>
                  <a:srgbClr val="CC0000"/>
                </a:solidFill>
                <a:latin typeface="Open Sans"/>
                <a:ea typeface="Open Sans"/>
                <a:cs typeface="Open Sans"/>
                <a:sym typeface="Open Sans"/>
              </a:rPr>
            </a:br>
            <a:r>
              <a:rPr lang="ru" sz="400">
                <a:solidFill>
                  <a:srgbClr val="CC0000"/>
                </a:solidFill>
                <a:latin typeface="Open Sans"/>
                <a:ea typeface="Open Sans"/>
                <a:cs typeface="Open Sans"/>
                <a:sym typeface="Open Sans"/>
              </a:rPr>
              <a:t>sub-prompts</a:t>
            </a:r>
            <a:endParaRPr sz="400">
              <a:solidFill>
                <a:srgbClr val="CC0000"/>
              </a:solidFill>
              <a:latin typeface="Open Sans"/>
              <a:ea typeface="Open Sans"/>
              <a:cs typeface="Open Sans"/>
              <a:sym typeface="Open Sans"/>
            </a:endParaRPr>
          </a:p>
        </p:txBody>
      </p:sp>
      <p:cxnSp>
        <p:nvCxnSpPr>
          <p:cNvPr id="631" name="Google Shape;631;p78"/>
          <p:cNvCxnSpPr/>
          <p:nvPr/>
        </p:nvCxnSpPr>
        <p:spPr>
          <a:xfrm>
            <a:off x="4151804" y="2441238"/>
            <a:ext cx="683400" cy="0"/>
          </a:xfrm>
          <a:prstGeom prst="straightConnector1">
            <a:avLst/>
          </a:prstGeom>
          <a:noFill/>
          <a:ln w="4725" cap="flat" cmpd="sng">
            <a:solidFill>
              <a:srgbClr val="595959"/>
            </a:solidFill>
            <a:prstDash val="solid"/>
            <a:round/>
            <a:headEnd type="oval" w="med" len="med"/>
            <a:tailEnd type="triangle" w="med" len="med"/>
          </a:ln>
        </p:spPr>
      </p:cxnSp>
      <p:sp>
        <p:nvSpPr>
          <p:cNvPr id="632" name="Google Shape;632;p78"/>
          <p:cNvSpPr txBox="1"/>
          <p:nvPr/>
        </p:nvSpPr>
        <p:spPr>
          <a:xfrm>
            <a:off x="4619020" y="2270329"/>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rgbClr val="3D85C6"/>
                </a:solidFill>
                <a:latin typeface="Open Sans"/>
                <a:ea typeface="Open Sans"/>
                <a:cs typeface="Open Sans"/>
                <a:sym typeface="Open Sans"/>
              </a:rPr>
              <a:t>Fine-grained sub-prompts</a:t>
            </a:r>
            <a:endParaRPr sz="400">
              <a:solidFill>
                <a:srgbClr val="3D85C6"/>
              </a:solidFill>
              <a:latin typeface="Open Sans"/>
              <a:ea typeface="Open Sans"/>
              <a:cs typeface="Open Sans"/>
              <a:sym typeface="Open Sans"/>
            </a:endParaRPr>
          </a:p>
        </p:txBody>
      </p:sp>
      <p:sp>
        <p:nvSpPr>
          <p:cNvPr id="633" name="Google Shape;633;p78"/>
          <p:cNvSpPr txBox="1"/>
          <p:nvPr/>
        </p:nvSpPr>
        <p:spPr>
          <a:xfrm>
            <a:off x="4252856" y="2457907"/>
            <a:ext cx="5244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Denoising timestep </a:t>
            </a:r>
            <a:endParaRPr sz="400">
              <a:solidFill>
                <a:schemeClr val="dk1"/>
              </a:solidFill>
              <a:latin typeface="Open Sans"/>
              <a:ea typeface="Open Sans"/>
              <a:cs typeface="Open Sans"/>
              <a:sym typeface="Open Sans"/>
            </a:endParaRPr>
          </a:p>
        </p:txBody>
      </p:sp>
      <p:cxnSp>
        <p:nvCxnSpPr>
          <p:cNvPr id="634" name="Google Shape;634;p78"/>
          <p:cNvCxnSpPr/>
          <p:nvPr/>
        </p:nvCxnSpPr>
        <p:spPr>
          <a:xfrm rot="10800000">
            <a:off x="4506361" y="2199821"/>
            <a:ext cx="140100" cy="600"/>
          </a:xfrm>
          <a:prstGeom prst="straightConnector1">
            <a:avLst/>
          </a:prstGeom>
          <a:noFill/>
          <a:ln w="4725" cap="flat" cmpd="sng">
            <a:solidFill>
              <a:schemeClr val="dk1"/>
            </a:solidFill>
            <a:prstDash val="solid"/>
            <a:round/>
            <a:headEnd type="triangle" w="med" len="med"/>
            <a:tailEnd type="triangle" w="med" len="med"/>
          </a:ln>
        </p:spPr>
      </p:cxnSp>
      <p:sp>
        <p:nvSpPr>
          <p:cNvPr id="635" name="Google Shape;635;p78"/>
          <p:cNvSpPr/>
          <p:nvPr/>
        </p:nvSpPr>
        <p:spPr>
          <a:xfrm>
            <a:off x="1426089" y="4644157"/>
            <a:ext cx="40200" cy="40500"/>
          </a:xfrm>
          <a:prstGeom prst="flowChartConnector">
            <a:avLst/>
          </a:prstGeom>
          <a:solidFill>
            <a:schemeClr val="dk1"/>
          </a:solidFill>
          <a:ln w="1175" cap="flat" cmpd="sng">
            <a:solidFill>
              <a:schemeClr val="dk2"/>
            </a:solidFill>
            <a:prstDash val="solid"/>
            <a:round/>
            <a:headEnd type="none" w="sm" len="sm"/>
            <a:tailEnd type="none" w="sm" len="sm"/>
          </a:ln>
        </p:spPr>
        <p:txBody>
          <a:bodyPr spcFirstLastPara="1" wrap="square" lIns="11325" tIns="11325" rIns="11325" bIns="11325" anchor="ctr" anchorCtr="0">
            <a:noAutofit/>
          </a:bodyPr>
          <a:lstStyle/>
          <a:p>
            <a:pPr marL="0" lvl="0" indent="0" algn="ctr" rtl="0">
              <a:spcBef>
                <a:spcPts val="0"/>
              </a:spcBef>
              <a:spcAft>
                <a:spcPts val="0"/>
              </a:spcAft>
              <a:buNone/>
            </a:pPr>
            <a:endParaRPr sz="200"/>
          </a:p>
        </p:txBody>
      </p:sp>
      <p:sp>
        <p:nvSpPr>
          <p:cNvPr id="636" name="Google Shape;636;p78"/>
          <p:cNvSpPr/>
          <p:nvPr/>
        </p:nvSpPr>
        <p:spPr>
          <a:xfrm>
            <a:off x="2250455" y="4644157"/>
            <a:ext cx="40200" cy="40500"/>
          </a:xfrm>
          <a:prstGeom prst="flowChartConnector">
            <a:avLst/>
          </a:prstGeom>
          <a:solidFill>
            <a:schemeClr val="dk1"/>
          </a:solidFill>
          <a:ln w="1175" cap="flat" cmpd="sng">
            <a:solidFill>
              <a:schemeClr val="dk2"/>
            </a:solidFill>
            <a:prstDash val="solid"/>
            <a:round/>
            <a:headEnd type="none" w="sm" len="sm"/>
            <a:tailEnd type="none" w="sm" len="sm"/>
          </a:ln>
        </p:spPr>
        <p:txBody>
          <a:bodyPr spcFirstLastPara="1" wrap="square" lIns="11325" tIns="11325" rIns="11325" bIns="11325" anchor="ctr" anchorCtr="0">
            <a:noAutofit/>
          </a:bodyPr>
          <a:lstStyle/>
          <a:p>
            <a:pPr marL="0" lvl="0" indent="0" algn="ctr" rtl="0">
              <a:spcBef>
                <a:spcPts val="0"/>
              </a:spcBef>
              <a:spcAft>
                <a:spcPts val="0"/>
              </a:spcAft>
              <a:buNone/>
            </a:pPr>
            <a:endParaRPr sz="200"/>
          </a:p>
        </p:txBody>
      </p:sp>
      <p:sp>
        <p:nvSpPr>
          <p:cNvPr id="637" name="Google Shape;637;p78"/>
          <p:cNvSpPr txBox="1"/>
          <p:nvPr/>
        </p:nvSpPr>
        <p:spPr>
          <a:xfrm>
            <a:off x="4775258" y="2433318"/>
            <a:ext cx="702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q</a:t>
            </a:r>
            <a:endParaRPr sz="400">
              <a:solidFill>
                <a:schemeClr val="dk1"/>
              </a:solidFill>
              <a:latin typeface="Open Sans"/>
              <a:ea typeface="Open Sans"/>
              <a:cs typeface="Open Sans"/>
              <a:sym typeface="Open Sans"/>
            </a:endParaRPr>
          </a:p>
        </p:txBody>
      </p:sp>
      <p:pic>
        <p:nvPicPr>
          <p:cNvPr id="638" name="Google Shape;638;p78" title="Screenshot 2025-06-03 at 6.22.32 PM.png"/>
          <p:cNvPicPr preferRelativeResize="0"/>
          <p:nvPr/>
        </p:nvPicPr>
        <p:blipFill rotWithShape="1">
          <a:blip r:embed="rId17">
            <a:alphaModFix/>
          </a:blip>
          <a:srcRect t="199" b="189"/>
          <a:stretch/>
        </p:blipFill>
        <p:spPr>
          <a:xfrm>
            <a:off x="239244" y="2295984"/>
            <a:ext cx="2667310" cy="1327146"/>
          </a:xfrm>
          <a:prstGeom prst="rect">
            <a:avLst/>
          </a:prstGeom>
          <a:noFill/>
          <a:ln>
            <a:noFill/>
          </a:ln>
        </p:spPr>
      </p:pic>
      <p:pic>
        <p:nvPicPr>
          <p:cNvPr id="639" name="Google Shape;639;p78" title="Screenshot 2025-06-03 at 5.33.16 PM.png"/>
          <p:cNvPicPr preferRelativeResize="0"/>
          <p:nvPr/>
        </p:nvPicPr>
        <p:blipFill>
          <a:blip r:embed="rId18">
            <a:alphaModFix/>
          </a:blip>
          <a:stretch>
            <a:fillRect/>
          </a:stretch>
        </p:blipFill>
        <p:spPr>
          <a:xfrm>
            <a:off x="5065631" y="1826012"/>
            <a:ext cx="961571" cy="573767"/>
          </a:xfrm>
          <a:prstGeom prst="rect">
            <a:avLst/>
          </a:prstGeom>
          <a:noFill/>
          <a:ln>
            <a:noFill/>
          </a:ln>
        </p:spPr>
      </p:pic>
      <p:sp>
        <p:nvSpPr>
          <p:cNvPr id="640" name="Google Shape;640;p78"/>
          <p:cNvSpPr txBox="1"/>
          <p:nvPr/>
        </p:nvSpPr>
        <p:spPr>
          <a:xfrm>
            <a:off x="5072933" y="1921080"/>
            <a:ext cx="498000" cy="576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Sim(p2, p1)</a:t>
            </a:r>
            <a:endParaRPr sz="400">
              <a:solidFill>
                <a:srgbClr val="595959"/>
              </a:solidFill>
              <a:latin typeface="Open Sans"/>
              <a:ea typeface="Open Sans"/>
              <a:cs typeface="Open Sans"/>
              <a:sym typeface="Open Sans"/>
            </a:endParaRPr>
          </a:p>
        </p:txBody>
      </p:sp>
      <p:sp>
        <p:nvSpPr>
          <p:cNvPr id="641" name="Google Shape;641;p78"/>
          <p:cNvSpPr txBox="1"/>
          <p:nvPr/>
        </p:nvSpPr>
        <p:spPr>
          <a:xfrm>
            <a:off x="5553024" y="1942281"/>
            <a:ext cx="474300" cy="576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Sim(p4, p3)</a:t>
            </a:r>
            <a:endParaRPr sz="400">
              <a:solidFill>
                <a:srgbClr val="595959"/>
              </a:solidFill>
              <a:latin typeface="Open Sans"/>
              <a:ea typeface="Open Sans"/>
              <a:cs typeface="Open Sans"/>
              <a:sym typeface="Open Sans"/>
            </a:endParaRPr>
          </a:p>
        </p:txBody>
      </p:sp>
      <p:sp>
        <p:nvSpPr>
          <p:cNvPr id="642" name="Google Shape;642;p78"/>
          <p:cNvSpPr txBox="1"/>
          <p:nvPr/>
        </p:nvSpPr>
        <p:spPr>
          <a:xfrm>
            <a:off x="5262994" y="2036076"/>
            <a:ext cx="498000" cy="348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Sim(p3, p2)</a:t>
            </a:r>
            <a:endParaRPr sz="400">
              <a:solidFill>
                <a:srgbClr val="595959"/>
              </a:solidFill>
              <a:latin typeface="Open Sans"/>
              <a:ea typeface="Open Sans"/>
              <a:cs typeface="Open Sans"/>
              <a:sym typeface="Open Sans"/>
            </a:endParaRPr>
          </a:p>
        </p:txBody>
      </p:sp>
      <p:pic>
        <p:nvPicPr>
          <p:cNvPr id="643" name="Google Shape;643;p78" title="scope_comparison_redblue_swapped.png"/>
          <p:cNvPicPr preferRelativeResize="0"/>
          <p:nvPr/>
        </p:nvPicPr>
        <p:blipFill rotWithShape="1">
          <a:blip r:embed="rId19">
            <a:alphaModFix/>
          </a:blip>
          <a:srcRect l="38707"/>
          <a:stretch/>
        </p:blipFill>
        <p:spPr>
          <a:xfrm>
            <a:off x="6757801" y="1713462"/>
            <a:ext cx="1675674" cy="937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79"/>
          <p:cNvSpPr txBox="1"/>
          <p:nvPr/>
        </p:nvSpPr>
        <p:spPr>
          <a:xfrm>
            <a:off x="890475" y="129200"/>
            <a:ext cx="7181400" cy="486900"/>
          </a:xfrm>
          <a:prstGeom prst="rect">
            <a:avLst/>
          </a:prstGeom>
          <a:noFill/>
          <a:ln>
            <a:noFill/>
          </a:ln>
        </p:spPr>
        <p:txBody>
          <a:bodyPr spcFirstLastPara="1" wrap="square" lIns="64175" tIns="32125" rIns="64175" bIns="32125" anchor="ctr" anchorCtr="0">
            <a:noAutofit/>
          </a:bodyPr>
          <a:lstStyle/>
          <a:p>
            <a:pPr marL="0" marR="0" lvl="0" indent="0" algn="ctr" rtl="0">
              <a:lnSpc>
                <a:spcPct val="100000"/>
              </a:lnSpc>
              <a:spcBef>
                <a:spcPts val="0"/>
              </a:spcBef>
              <a:spcAft>
                <a:spcPts val="0"/>
              </a:spcAft>
              <a:buNone/>
            </a:pPr>
            <a:r>
              <a:rPr lang="ru" sz="1200" b="1">
                <a:latin typeface="Open Sans"/>
                <a:ea typeface="Open Sans"/>
                <a:cs typeface="Open Sans"/>
                <a:sym typeface="Open Sans"/>
              </a:rPr>
              <a:t>Progressive Prompt Detailing for Improved Alignment </a:t>
            </a:r>
            <a:br>
              <a:rPr lang="ru" sz="1200" b="1">
                <a:latin typeface="Open Sans"/>
                <a:ea typeface="Open Sans"/>
                <a:cs typeface="Open Sans"/>
                <a:sym typeface="Open Sans"/>
              </a:rPr>
            </a:br>
            <a:r>
              <a:rPr lang="ru" sz="1200" b="1">
                <a:latin typeface="Open Sans"/>
                <a:ea typeface="Open Sans"/>
                <a:cs typeface="Open Sans"/>
                <a:sym typeface="Open Sans"/>
              </a:rPr>
              <a:t>in Text-to-Image Generative Models</a:t>
            </a:r>
            <a:r>
              <a:rPr lang="ru" sz="1200" i="0" u="none" strike="noStrike" cap="none">
                <a:solidFill>
                  <a:srgbClr val="000000"/>
                </a:solidFill>
                <a:latin typeface="Open Sans"/>
                <a:ea typeface="Open Sans"/>
                <a:cs typeface="Open Sans"/>
                <a:sym typeface="Open Sans"/>
              </a:rPr>
              <a:t> </a:t>
            </a:r>
            <a:br>
              <a:rPr lang="ru" sz="400" i="0" u="none" strike="noStrike" cap="none">
                <a:solidFill>
                  <a:schemeClr val="dk1"/>
                </a:solidFill>
                <a:latin typeface="Open Sans"/>
                <a:ea typeface="Open Sans"/>
                <a:cs typeface="Open Sans"/>
                <a:sym typeface="Open Sans"/>
              </a:rPr>
            </a:br>
            <a:r>
              <a:rPr lang="ru" sz="900">
                <a:latin typeface="Open Sans"/>
                <a:ea typeface="Open Sans"/>
                <a:cs typeface="Open Sans"/>
                <a:sym typeface="Open Sans"/>
              </a:rPr>
              <a:t>XYZ,  ABC, 123, 456</a:t>
            </a:r>
            <a:br>
              <a:rPr lang="ru" sz="900">
                <a:latin typeface="Open Sans"/>
                <a:ea typeface="Open Sans"/>
                <a:cs typeface="Open Sans"/>
                <a:sym typeface="Open Sans"/>
              </a:rPr>
            </a:br>
            <a:r>
              <a:rPr lang="ru" sz="900" baseline="30000">
                <a:latin typeface="Open Sans"/>
                <a:ea typeface="Open Sans"/>
                <a:cs typeface="Open Sans"/>
                <a:sym typeface="Open Sans"/>
              </a:rPr>
              <a:t>1</a:t>
            </a:r>
            <a:r>
              <a:rPr lang="ru" sz="900">
                <a:latin typeface="Open Sans"/>
                <a:ea typeface="Open Sans"/>
                <a:cs typeface="Open Sans"/>
                <a:sym typeface="Open Sans"/>
              </a:rPr>
              <a:t>Boston University, </a:t>
            </a:r>
            <a:r>
              <a:rPr lang="ru" sz="900" baseline="30000">
                <a:latin typeface="Open Sans"/>
                <a:ea typeface="Open Sans"/>
                <a:cs typeface="Open Sans"/>
                <a:sym typeface="Open Sans"/>
              </a:rPr>
              <a:t>2</a:t>
            </a:r>
            <a:r>
              <a:rPr lang="ru" sz="900">
                <a:latin typeface="Open Sans"/>
                <a:ea typeface="Open Sans"/>
                <a:cs typeface="Open Sans"/>
                <a:sym typeface="Open Sans"/>
              </a:rPr>
              <a:t>Johns Hopkins University, </a:t>
            </a:r>
            <a:r>
              <a:rPr lang="ru" sz="900" baseline="30000">
                <a:latin typeface="Open Sans"/>
                <a:ea typeface="Open Sans"/>
                <a:cs typeface="Open Sans"/>
                <a:sym typeface="Open Sans"/>
              </a:rPr>
              <a:t>3</a:t>
            </a:r>
            <a:r>
              <a:rPr lang="ru" sz="900">
                <a:latin typeface="Open Sans"/>
                <a:ea typeface="Open Sans"/>
                <a:cs typeface="Open Sans"/>
                <a:sym typeface="Open Sans"/>
              </a:rPr>
              <a:t>Runway</a:t>
            </a:r>
            <a:endParaRPr sz="900" i="0" u="none" strike="noStrike" cap="none">
              <a:solidFill>
                <a:srgbClr val="000000"/>
              </a:solidFill>
              <a:latin typeface="Open Sans"/>
              <a:ea typeface="Open Sans"/>
              <a:cs typeface="Open Sans"/>
              <a:sym typeface="Open Sans"/>
            </a:endParaRPr>
          </a:p>
        </p:txBody>
      </p:sp>
      <p:sp>
        <p:nvSpPr>
          <p:cNvPr id="650" name="Google Shape;650;p79"/>
          <p:cNvSpPr txBox="1"/>
          <p:nvPr/>
        </p:nvSpPr>
        <p:spPr>
          <a:xfrm>
            <a:off x="192000" y="858951"/>
            <a:ext cx="2795100" cy="659700"/>
          </a:xfrm>
          <a:prstGeom prst="rect">
            <a:avLst/>
          </a:prstGeom>
          <a:noFill/>
          <a:ln w="18900" cap="flat" cmpd="sng">
            <a:solidFill>
              <a:srgbClr val="000000"/>
            </a:solidFill>
            <a:prstDash val="solid"/>
            <a:round/>
            <a:headEnd type="none" w="sm" len="sm"/>
            <a:tailEnd type="none" w="sm" len="sm"/>
          </a:ln>
        </p:spPr>
        <p:txBody>
          <a:bodyPr spcFirstLastPara="1" wrap="square" lIns="64175" tIns="32125" rIns="64175" bIns="32125" anchor="t" anchorCtr="0">
            <a:noAutofit/>
          </a:bodyPr>
          <a:lstStyle/>
          <a:p>
            <a:pPr marL="0" lvl="0" indent="0" algn="l" rtl="0">
              <a:spcBef>
                <a:spcPts val="0"/>
              </a:spcBef>
              <a:spcAft>
                <a:spcPts val="0"/>
              </a:spcAft>
              <a:buNone/>
            </a:pPr>
            <a:br>
              <a:rPr lang="ru" sz="700" b="1">
                <a:solidFill>
                  <a:schemeClr val="dk1"/>
                </a:solidFill>
                <a:latin typeface="Open Sans"/>
                <a:ea typeface="Open Sans"/>
                <a:cs typeface="Open Sans"/>
                <a:sym typeface="Open Sans"/>
              </a:rPr>
            </a:br>
            <a:r>
              <a:rPr lang="ru" sz="700" b="1">
                <a:solidFill>
                  <a:schemeClr val="dk1"/>
                </a:solidFill>
                <a:latin typeface="Open Sans"/>
                <a:ea typeface="Open Sans"/>
                <a:cs typeface="Open Sans"/>
                <a:sym typeface="Open Sans"/>
              </a:rPr>
              <a:t>Problem we tackle:</a:t>
            </a:r>
            <a:r>
              <a:rPr lang="ru" sz="700">
                <a:solidFill>
                  <a:schemeClr val="dk1"/>
                </a:solidFill>
                <a:latin typeface="Open Sans"/>
                <a:ea typeface="Open Sans"/>
                <a:cs typeface="Open Sans"/>
                <a:sym typeface="Open Sans"/>
              </a:rPr>
              <a:t> Text-to-image models </a:t>
            </a:r>
            <a:endParaRPr sz="700">
              <a:solidFill>
                <a:schemeClr val="dk1"/>
              </a:solidFill>
              <a:latin typeface="Open Sans"/>
              <a:ea typeface="Open Sans"/>
              <a:cs typeface="Open Sans"/>
              <a:sym typeface="Open Sans"/>
            </a:endParaRPr>
          </a:p>
          <a:p>
            <a:pPr marL="279400" lvl="0" indent="-101600" algn="l" rtl="0">
              <a:spcBef>
                <a:spcPts val="0"/>
              </a:spcBef>
              <a:spcAft>
                <a:spcPts val="0"/>
              </a:spcAft>
              <a:buClr>
                <a:srgbClr val="FF0000"/>
              </a:buClr>
              <a:buSzPts val="600"/>
              <a:buFont typeface="Open Sans"/>
              <a:buChar char="●"/>
            </a:pPr>
            <a:r>
              <a:rPr lang="ru" sz="600">
                <a:solidFill>
                  <a:srgbClr val="FF0000"/>
                </a:solidFill>
                <a:latin typeface="Open Sans"/>
                <a:ea typeface="Open Sans"/>
                <a:cs typeface="Open Sans"/>
                <a:sym typeface="Open Sans"/>
              </a:rPr>
              <a:t>struggle with long, detailed prompts</a:t>
            </a:r>
            <a:endParaRPr sz="600">
              <a:solidFill>
                <a:srgbClr val="FF0000"/>
              </a:solidFill>
              <a:latin typeface="Open Sans"/>
              <a:ea typeface="Open Sans"/>
              <a:cs typeface="Open Sans"/>
              <a:sym typeface="Open Sans"/>
            </a:endParaRPr>
          </a:p>
          <a:p>
            <a:pPr marL="292100" lvl="0" indent="-101600" algn="l" rtl="0">
              <a:spcBef>
                <a:spcPts val="0"/>
              </a:spcBef>
              <a:spcAft>
                <a:spcPts val="0"/>
              </a:spcAft>
              <a:buClr>
                <a:srgbClr val="FF0000"/>
              </a:buClr>
              <a:buSzPts val="600"/>
              <a:buFont typeface="Open Sans"/>
              <a:buChar char="●"/>
            </a:pPr>
            <a:r>
              <a:rPr lang="ru" sz="600">
                <a:solidFill>
                  <a:srgbClr val="FF0000"/>
                </a:solidFill>
                <a:latin typeface="Open Sans"/>
                <a:ea typeface="Open Sans"/>
                <a:cs typeface="Open Sans"/>
                <a:sym typeface="Open Sans"/>
              </a:rPr>
              <a:t>often miss intricate details</a:t>
            </a:r>
            <a:endParaRPr sz="600">
              <a:solidFill>
                <a:srgbClr val="FF0000"/>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Existing solutions require fine-tuning on large datasets</a:t>
            </a:r>
            <a:endParaRPr sz="700" b="1">
              <a:latin typeface="Open Sans"/>
              <a:ea typeface="Open Sans"/>
              <a:cs typeface="Open Sans"/>
              <a:sym typeface="Open Sans"/>
            </a:endParaRPr>
          </a:p>
        </p:txBody>
      </p:sp>
      <p:pic>
        <p:nvPicPr>
          <p:cNvPr id="651" name="Google Shape;651;p79" descr="A black and blue logo&#10;&#10;AI-generated content may be incorrect."/>
          <p:cNvPicPr preferRelativeResize="0"/>
          <p:nvPr/>
        </p:nvPicPr>
        <p:blipFill rotWithShape="1">
          <a:blip r:embed="rId3">
            <a:alphaModFix/>
          </a:blip>
          <a:srcRect/>
          <a:stretch/>
        </p:blipFill>
        <p:spPr>
          <a:xfrm>
            <a:off x="360925" y="432400"/>
            <a:ext cx="791105" cy="154667"/>
          </a:xfrm>
          <a:prstGeom prst="rect">
            <a:avLst/>
          </a:prstGeom>
          <a:noFill/>
          <a:ln>
            <a:noFill/>
          </a:ln>
        </p:spPr>
      </p:pic>
      <p:sp>
        <p:nvSpPr>
          <p:cNvPr id="652" name="Google Shape;652;p79"/>
          <p:cNvSpPr txBox="1"/>
          <p:nvPr/>
        </p:nvSpPr>
        <p:spPr>
          <a:xfrm>
            <a:off x="339300" y="764425"/>
            <a:ext cx="7407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Motivation</a:t>
            </a:r>
            <a:endParaRPr sz="300">
              <a:latin typeface="Open Sans"/>
              <a:ea typeface="Open Sans"/>
              <a:cs typeface="Open Sans"/>
              <a:sym typeface="Open Sans"/>
            </a:endParaRPr>
          </a:p>
        </p:txBody>
      </p:sp>
      <p:sp>
        <p:nvSpPr>
          <p:cNvPr id="653" name="Google Shape;653;p79"/>
          <p:cNvSpPr txBox="1"/>
          <p:nvPr/>
        </p:nvSpPr>
        <p:spPr>
          <a:xfrm>
            <a:off x="191926" y="1649786"/>
            <a:ext cx="2795100" cy="3295200"/>
          </a:xfrm>
          <a:prstGeom prst="rect">
            <a:avLst/>
          </a:prstGeom>
          <a:noFill/>
          <a:ln w="18900" cap="flat" cmpd="sng">
            <a:solidFill>
              <a:srgbClr val="000000"/>
            </a:solidFill>
            <a:prstDash val="solid"/>
            <a:round/>
            <a:headEnd type="none" w="sm" len="sm"/>
            <a:tailEnd type="none" w="sm" len="sm"/>
          </a:ln>
        </p:spPr>
        <p:txBody>
          <a:bodyPr spcFirstLastPara="1" wrap="square" lIns="64175" tIns="32125" rIns="64175" bIns="32125" anchor="t" anchorCtr="0">
            <a:noAutofit/>
          </a:bodyPr>
          <a:lstStyle/>
          <a:p>
            <a:pPr marL="0" lvl="0" indent="0" algn="l" rtl="0">
              <a:spcBef>
                <a:spcPts val="0"/>
              </a:spcBef>
              <a:spcAft>
                <a:spcPts val="0"/>
              </a:spcAft>
              <a:buNone/>
            </a:pPr>
            <a:br>
              <a:rPr lang="ru" sz="700" b="1">
                <a:solidFill>
                  <a:schemeClr val="dk1"/>
                </a:solidFill>
                <a:latin typeface="Open Sans"/>
                <a:ea typeface="Open Sans"/>
                <a:cs typeface="Open Sans"/>
                <a:sym typeface="Open Sans"/>
              </a:rPr>
            </a:br>
            <a:r>
              <a:rPr lang="ru" sz="700" b="1">
                <a:solidFill>
                  <a:schemeClr val="dk1"/>
                </a:solidFill>
                <a:latin typeface="Open Sans"/>
                <a:ea typeface="Open Sans"/>
                <a:cs typeface="Open Sans"/>
                <a:sym typeface="Open Sans"/>
              </a:rPr>
              <a:t>SCoPE: Scheduled interpolation of Coarse-to-fine Prompt Embeddings</a:t>
            </a:r>
            <a:endParaRPr sz="700" b="1" strike="sngStrike">
              <a:solidFill>
                <a:schemeClr val="dk1"/>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Decompose prompt into coarse-to-fine sub-prompts</a:t>
            </a:r>
            <a:endParaRPr sz="700">
              <a:solidFill>
                <a:schemeClr val="dk1"/>
              </a:solidFill>
              <a:latin typeface="Open Sans"/>
              <a:ea typeface="Open Sans"/>
              <a:cs typeface="Open Sans"/>
              <a:sym typeface="Open Sans"/>
            </a:endParaRPr>
          </a:p>
          <a:p>
            <a:pPr marL="165100" lvl="0" indent="-952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During inference, gradually </a:t>
            </a:r>
            <a:r>
              <a:rPr lang="ru" sz="700">
                <a:solidFill>
                  <a:schemeClr val="dk1"/>
                </a:solidFill>
                <a:latin typeface="Open Sans"/>
                <a:ea typeface="Open Sans"/>
                <a:cs typeface="Open Sans"/>
                <a:sym typeface="Open Sans"/>
              </a:rPr>
              <a:t>interpolate sub-prompts</a:t>
            </a:r>
            <a:endParaRPr sz="700" b="1">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p:txBody>
      </p:sp>
      <p:sp>
        <p:nvSpPr>
          <p:cNvPr id="654" name="Google Shape;654;p79"/>
          <p:cNvSpPr txBox="1"/>
          <p:nvPr/>
        </p:nvSpPr>
        <p:spPr>
          <a:xfrm>
            <a:off x="289125" y="1561686"/>
            <a:ext cx="6204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Key Idea</a:t>
            </a:r>
            <a:endParaRPr sz="300">
              <a:latin typeface="Open Sans"/>
              <a:ea typeface="Open Sans"/>
              <a:cs typeface="Open Sans"/>
              <a:sym typeface="Open Sans"/>
            </a:endParaRPr>
          </a:p>
        </p:txBody>
      </p:sp>
      <p:pic>
        <p:nvPicPr>
          <p:cNvPr id="655" name="Google Shape;655;p79" title="JHU.logo_horizontal.blue.png"/>
          <p:cNvPicPr preferRelativeResize="0"/>
          <p:nvPr/>
        </p:nvPicPr>
        <p:blipFill>
          <a:blip r:embed="rId4">
            <a:alphaModFix/>
          </a:blip>
          <a:stretch>
            <a:fillRect/>
          </a:stretch>
        </p:blipFill>
        <p:spPr>
          <a:xfrm>
            <a:off x="711325" y="62438"/>
            <a:ext cx="958945" cy="290779"/>
          </a:xfrm>
          <a:prstGeom prst="rect">
            <a:avLst/>
          </a:prstGeom>
          <a:noFill/>
          <a:ln>
            <a:noFill/>
          </a:ln>
        </p:spPr>
      </p:pic>
      <p:pic>
        <p:nvPicPr>
          <p:cNvPr id="656" name="Google Shape;656;p79" title="Boston-University-Logo-2.png"/>
          <p:cNvPicPr preferRelativeResize="0"/>
          <p:nvPr/>
        </p:nvPicPr>
        <p:blipFill rotWithShape="1">
          <a:blip r:embed="rId5">
            <a:alphaModFix/>
          </a:blip>
          <a:srcRect l="4554" t="13150" r="3996" b="13017"/>
          <a:stretch/>
        </p:blipFill>
        <p:spPr>
          <a:xfrm>
            <a:off x="75625" y="81650"/>
            <a:ext cx="635704" cy="288726"/>
          </a:xfrm>
          <a:prstGeom prst="rect">
            <a:avLst/>
          </a:prstGeom>
          <a:noFill/>
          <a:ln>
            <a:noFill/>
          </a:ln>
        </p:spPr>
      </p:pic>
      <p:sp>
        <p:nvSpPr>
          <p:cNvPr id="657" name="Google Shape;657;p79"/>
          <p:cNvSpPr txBox="1"/>
          <p:nvPr/>
        </p:nvSpPr>
        <p:spPr>
          <a:xfrm>
            <a:off x="7013675" y="571600"/>
            <a:ext cx="690900" cy="348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Project page</a:t>
            </a:r>
            <a:endParaRPr sz="600">
              <a:solidFill>
                <a:schemeClr val="dk1"/>
              </a:solidFill>
              <a:latin typeface="Open Sans"/>
              <a:ea typeface="Open Sans"/>
              <a:cs typeface="Open Sans"/>
              <a:sym typeface="Open Sans"/>
            </a:endParaRPr>
          </a:p>
        </p:txBody>
      </p:sp>
      <p:sp>
        <p:nvSpPr>
          <p:cNvPr id="658" name="Google Shape;658;p79"/>
          <p:cNvSpPr/>
          <p:nvPr/>
        </p:nvSpPr>
        <p:spPr>
          <a:xfrm>
            <a:off x="237917" y="3872707"/>
            <a:ext cx="2641500" cy="2652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0"/>
              </a:spcBef>
              <a:spcAft>
                <a:spcPts val="0"/>
              </a:spcAft>
              <a:buNone/>
            </a:pPr>
            <a:r>
              <a:rPr lang="ru" sz="700" b="1">
                <a:solidFill>
                  <a:schemeClr val="dk1"/>
                </a:solidFill>
                <a:latin typeface="Open Sans"/>
                <a:ea typeface="Open Sans"/>
                <a:cs typeface="Open Sans"/>
                <a:sym typeface="Open Sans"/>
              </a:rPr>
              <a:t>Plug-and-play, test time approach:</a:t>
            </a:r>
            <a:r>
              <a:rPr lang="ru" sz="700">
                <a:solidFill>
                  <a:schemeClr val="dk1"/>
                </a:solidFill>
                <a:latin typeface="Open Sans"/>
                <a:ea typeface="Open Sans"/>
                <a:cs typeface="Open Sans"/>
                <a:sym typeface="Open Sans"/>
              </a:rPr>
              <a:t> no retraining, no model changes, model-agnostic</a:t>
            </a:r>
            <a:endParaRPr sz="1400">
              <a:latin typeface="Open Sans"/>
              <a:ea typeface="Open Sans"/>
              <a:cs typeface="Open Sans"/>
              <a:sym typeface="Open Sans"/>
            </a:endParaRPr>
          </a:p>
        </p:txBody>
      </p:sp>
      <p:cxnSp>
        <p:nvCxnSpPr>
          <p:cNvPr id="659" name="Google Shape;659;p79"/>
          <p:cNvCxnSpPr/>
          <p:nvPr/>
        </p:nvCxnSpPr>
        <p:spPr>
          <a:xfrm>
            <a:off x="610574" y="4662097"/>
            <a:ext cx="2210400" cy="7200"/>
          </a:xfrm>
          <a:prstGeom prst="straightConnector1">
            <a:avLst/>
          </a:prstGeom>
          <a:noFill/>
          <a:ln w="9450" cap="flat" cmpd="sng">
            <a:solidFill>
              <a:schemeClr val="dk1"/>
            </a:solidFill>
            <a:prstDash val="solid"/>
            <a:round/>
            <a:headEnd type="oval" w="med" len="med"/>
            <a:tailEnd type="triangle" w="med" len="med"/>
          </a:ln>
        </p:spPr>
      </p:cxnSp>
      <p:sp>
        <p:nvSpPr>
          <p:cNvPr id="660" name="Google Shape;660;p79"/>
          <p:cNvSpPr txBox="1"/>
          <p:nvPr/>
        </p:nvSpPr>
        <p:spPr>
          <a:xfrm>
            <a:off x="542304" y="4221653"/>
            <a:ext cx="21348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rgbClr val="CC0000"/>
                </a:solidFill>
                <a:latin typeface="Open Sans"/>
                <a:ea typeface="Open Sans"/>
                <a:cs typeface="Open Sans"/>
                <a:sym typeface="Open Sans"/>
              </a:rPr>
              <a:t>Coarse</a:t>
            </a:r>
            <a:r>
              <a:rPr lang="ru" sz="700">
                <a:solidFill>
                  <a:srgbClr val="595959"/>
                </a:solidFill>
                <a:latin typeface="Open Sans"/>
                <a:ea typeface="Open Sans"/>
                <a:cs typeface="Open Sans"/>
                <a:sym typeface="Open Sans"/>
              </a:rPr>
              <a:t>-to-</a:t>
            </a:r>
            <a:r>
              <a:rPr lang="ru" sz="700">
                <a:solidFill>
                  <a:srgbClr val="3D85C6"/>
                </a:solidFill>
                <a:latin typeface="Open Sans"/>
                <a:ea typeface="Open Sans"/>
                <a:cs typeface="Open Sans"/>
                <a:sym typeface="Open Sans"/>
              </a:rPr>
              <a:t>fine</a:t>
            </a:r>
            <a:r>
              <a:rPr lang="ru" sz="700">
                <a:solidFill>
                  <a:srgbClr val="595959"/>
                </a:solidFill>
                <a:latin typeface="Open Sans"/>
                <a:ea typeface="Open Sans"/>
                <a:cs typeface="Open Sans"/>
                <a:sym typeface="Open Sans"/>
              </a:rPr>
              <a:t> prompt evolution during denoising</a:t>
            </a:r>
            <a:endParaRPr sz="700">
              <a:solidFill>
                <a:srgbClr val="595959"/>
              </a:solidFill>
              <a:latin typeface="Open Sans"/>
              <a:ea typeface="Open Sans"/>
              <a:cs typeface="Open Sans"/>
              <a:sym typeface="Open Sans"/>
            </a:endParaRPr>
          </a:p>
        </p:txBody>
      </p:sp>
      <p:sp>
        <p:nvSpPr>
          <p:cNvPr id="661" name="Google Shape;661;p79"/>
          <p:cNvSpPr txBox="1"/>
          <p:nvPr/>
        </p:nvSpPr>
        <p:spPr>
          <a:xfrm>
            <a:off x="395705" y="4419770"/>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500">
                <a:solidFill>
                  <a:srgbClr val="CC0000"/>
                </a:solidFill>
                <a:latin typeface="Open Sans"/>
                <a:ea typeface="Open Sans"/>
                <a:cs typeface="Open Sans"/>
                <a:sym typeface="Open Sans"/>
              </a:rPr>
              <a:t>Coarse sub-prompts</a:t>
            </a:r>
            <a:endParaRPr sz="500">
              <a:solidFill>
                <a:srgbClr val="CC0000"/>
              </a:solidFill>
              <a:latin typeface="Open Sans"/>
              <a:ea typeface="Open Sans"/>
              <a:cs typeface="Open Sans"/>
              <a:sym typeface="Open Sans"/>
            </a:endParaRPr>
          </a:p>
        </p:txBody>
      </p:sp>
      <p:sp>
        <p:nvSpPr>
          <p:cNvPr id="662" name="Google Shape;662;p79"/>
          <p:cNvSpPr txBox="1"/>
          <p:nvPr/>
        </p:nvSpPr>
        <p:spPr>
          <a:xfrm>
            <a:off x="2357081" y="4441875"/>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500">
                <a:solidFill>
                  <a:srgbClr val="3D85C6"/>
                </a:solidFill>
                <a:latin typeface="Open Sans"/>
                <a:ea typeface="Open Sans"/>
                <a:cs typeface="Open Sans"/>
                <a:sym typeface="Open Sans"/>
              </a:rPr>
              <a:t>Fine-grained sub-prompts</a:t>
            </a:r>
            <a:endParaRPr sz="500">
              <a:solidFill>
                <a:srgbClr val="3D85C6"/>
              </a:solidFill>
              <a:latin typeface="Open Sans"/>
              <a:ea typeface="Open Sans"/>
              <a:cs typeface="Open Sans"/>
              <a:sym typeface="Open Sans"/>
            </a:endParaRPr>
          </a:p>
        </p:txBody>
      </p:sp>
      <p:sp>
        <p:nvSpPr>
          <p:cNvPr id="663" name="Google Shape;663;p79"/>
          <p:cNvSpPr txBox="1"/>
          <p:nvPr/>
        </p:nvSpPr>
        <p:spPr>
          <a:xfrm>
            <a:off x="2722598" y="4682508"/>
            <a:ext cx="61200" cy="1674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rgbClr val="595959"/>
                </a:solidFill>
                <a:latin typeface="Open Sans"/>
                <a:ea typeface="Open Sans"/>
                <a:cs typeface="Open Sans"/>
                <a:sym typeface="Open Sans"/>
              </a:rPr>
              <a:t>t</a:t>
            </a:r>
            <a:endParaRPr sz="700">
              <a:solidFill>
                <a:srgbClr val="595959"/>
              </a:solidFill>
              <a:latin typeface="Open Sans"/>
              <a:ea typeface="Open Sans"/>
              <a:cs typeface="Open Sans"/>
              <a:sym typeface="Open Sans"/>
            </a:endParaRPr>
          </a:p>
        </p:txBody>
      </p:sp>
      <p:pic>
        <p:nvPicPr>
          <p:cNvPr id="664" name="Google Shape;664;p79" title="adobe-express-qr-code-3.png"/>
          <p:cNvPicPr preferRelativeResize="0"/>
          <p:nvPr/>
        </p:nvPicPr>
        <p:blipFill>
          <a:blip r:embed="rId6">
            <a:alphaModFix/>
          </a:blip>
          <a:stretch>
            <a:fillRect/>
          </a:stretch>
        </p:blipFill>
        <p:spPr>
          <a:xfrm>
            <a:off x="7032625" y="45017"/>
            <a:ext cx="566964" cy="566964"/>
          </a:xfrm>
          <a:prstGeom prst="rect">
            <a:avLst/>
          </a:prstGeom>
          <a:noFill/>
          <a:ln>
            <a:noFill/>
          </a:ln>
        </p:spPr>
      </p:pic>
      <p:sp>
        <p:nvSpPr>
          <p:cNvPr id="665" name="Google Shape;665;p79"/>
          <p:cNvSpPr txBox="1"/>
          <p:nvPr/>
        </p:nvSpPr>
        <p:spPr>
          <a:xfrm>
            <a:off x="402979" y="4682508"/>
            <a:ext cx="4980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(scene layout)</a:t>
            </a:r>
            <a:endParaRPr sz="500"/>
          </a:p>
        </p:txBody>
      </p:sp>
      <p:sp>
        <p:nvSpPr>
          <p:cNvPr id="666" name="Google Shape;666;p79"/>
          <p:cNvSpPr txBox="1"/>
          <p:nvPr/>
        </p:nvSpPr>
        <p:spPr>
          <a:xfrm>
            <a:off x="1934580" y="4724819"/>
            <a:ext cx="7716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(object + spatial details) </a:t>
            </a:r>
            <a:endParaRPr sz="500">
              <a:solidFill>
                <a:schemeClr val="dk1"/>
              </a:solidFill>
            </a:endParaRPr>
          </a:p>
        </p:txBody>
      </p:sp>
      <p:sp>
        <p:nvSpPr>
          <p:cNvPr id="667" name="Google Shape;667;p79"/>
          <p:cNvSpPr txBox="1"/>
          <p:nvPr/>
        </p:nvSpPr>
        <p:spPr>
          <a:xfrm>
            <a:off x="1035853" y="4712561"/>
            <a:ext cx="831900" cy="99900"/>
          </a:xfrm>
          <a:prstGeom prst="rect">
            <a:avLst/>
          </a:prstGeom>
          <a:noFill/>
          <a:ln>
            <a:noFill/>
          </a:ln>
        </p:spPr>
        <p:txBody>
          <a:bodyPr spcFirstLastPara="1" wrap="square" lIns="11325" tIns="11325" rIns="11325" bIns="11325" anchor="t" anchorCtr="0">
            <a:spAutoFit/>
          </a:bodyPr>
          <a:lstStyle/>
          <a:p>
            <a:pPr marL="0" lvl="0" indent="0" algn="l" rtl="0">
              <a:spcBef>
                <a:spcPts val="0"/>
              </a:spcBef>
              <a:spcAft>
                <a:spcPts val="0"/>
              </a:spcAft>
              <a:buNone/>
            </a:pPr>
            <a:r>
              <a:rPr lang="ru" sz="500">
                <a:solidFill>
                  <a:schemeClr val="dk1"/>
                </a:solidFill>
                <a:latin typeface="Open Sans"/>
                <a:ea typeface="Open Sans"/>
                <a:cs typeface="Open Sans"/>
                <a:sym typeface="Open Sans"/>
              </a:rPr>
              <a:t>(object + spatial relations)</a:t>
            </a:r>
            <a:endParaRPr sz="500"/>
          </a:p>
        </p:txBody>
      </p:sp>
      <p:sp>
        <p:nvSpPr>
          <p:cNvPr id="668" name="Google Shape;668;p79"/>
          <p:cNvSpPr/>
          <p:nvPr/>
        </p:nvSpPr>
        <p:spPr>
          <a:xfrm>
            <a:off x="1426089" y="4644157"/>
            <a:ext cx="40200" cy="40500"/>
          </a:xfrm>
          <a:prstGeom prst="flowChartConnector">
            <a:avLst/>
          </a:prstGeom>
          <a:solidFill>
            <a:schemeClr val="dk1"/>
          </a:solidFill>
          <a:ln w="1175" cap="flat" cmpd="sng">
            <a:solidFill>
              <a:schemeClr val="dk2"/>
            </a:solidFill>
            <a:prstDash val="solid"/>
            <a:round/>
            <a:headEnd type="none" w="sm" len="sm"/>
            <a:tailEnd type="none" w="sm" len="sm"/>
          </a:ln>
        </p:spPr>
        <p:txBody>
          <a:bodyPr spcFirstLastPara="1" wrap="square" lIns="11325" tIns="11325" rIns="11325" bIns="11325" anchor="ctr" anchorCtr="0">
            <a:noAutofit/>
          </a:bodyPr>
          <a:lstStyle/>
          <a:p>
            <a:pPr marL="0" lvl="0" indent="0" algn="ctr" rtl="0">
              <a:spcBef>
                <a:spcPts val="0"/>
              </a:spcBef>
              <a:spcAft>
                <a:spcPts val="0"/>
              </a:spcAft>
              <a:buNone/>
            </a:pPr>
            <a:endParaRPr sz="200"/>
          </a:p>
        </p:txBody>
      </p:sp>
      <p:sp>
        <p:nvSpPr>
          <p:cNvPr id="669" name="Google Shape;669;p79"/>
          <p:cNvSpPr/>
          <p:nvPr/>
        </p:nvSpPr>
        <p:spPr>
          <a:xfrm>
            <a:off x="2250455" y="4644157"/>
            <a:ext cx="40200" cy="40500"/>
          </a:xfrm>
          <a:prstGeom prst="flowChartConnector">
            <a:avLst/>
          </a:prstGeom>
          <a:solidFill>
            <a:schemeClr val="dk1"/>
          </a:solidFill>
          <a:ln w="1175" cap="flat" cmpd="sng">
            <a:solidFill>
              <a:schemeClr val="dk2"/>
            </a:solidFill>
            <a:prstDash val="solid"/>
            <a:round/>
            <a:headEnd type="none" w="sm" len="sm"/>
            <a:tailEnd type="none" w="sm" len="sm"/>
          </a:ln>
        </p:spPr>
        <p:txBody>
          <a:bodyPr spcFirstLastPara="1" wrap="square" lIns="11325" tIns="11325" rIns="11325" bIns="11325" anchor="ctr" anchorCtr="0">
            <a:noAutofit/>
          </a:bodyPr>
          <a:lstStyle/>
          <a:p>
            <a:pPr marL="0" lvl="0" indent="0" algn="ctr" rtl="0">
              <a:spcBef>
                <a:spcPts val="0"/>
              </a:spcBef>
              <a:spcAft>
                <a:spcPts val="0"/>
              </a:spcAft>
              <a:buNone/>
            </a:pPr>
            <a:endParaRPr sz="200"/>
          </a:p>
        </p:txBody>
      </p:sp>
      <p:pic>
        <p:nvPicPr>
          <p:cNvPr id="670" name="Google Shape;670;p79" title="Screenshot 2025-06-03 at 6.22.32 PM.png"/>
          <p:cNvPicPr preferRelativeResize="0"/>
          <p:nvPr/>
        </p:nvPicPr>
        <p:blipFill rotWithShape="1">
          <a:blip r:embed="rId7">
            <a:alphaModFix/>
          </a:blip>
          <a:srcRect t="199" b="189"/>
          <a:stretch/>
        </p:blipFill>
        <p:spPr>
          <a:xfrm>
            <a:off x="239244" y="2295984"/>
            <a:ext cx="2667310" cy="1327146"/>
          </a:xfrm>
          <a:prstGeom prst="rect">
            <a:avLst/>
          </a:prstGeom>
          <a:noFill/>
          <a:ln>
            <a:noFill/>
          </a:ln>
        </p:spPr>
      </p:pic>
      <p:sp>
        <p:nvSpPr>
          <p:cNvPr id="671" name="Google Shape;671;p79"/>
          <p:cNvSpPr txBox="1"/>
          <p:nvPr/>
        </p:nvSpPr>
        <p:spPr>
          <a:xfrm>
            <a:off x="3875050" y="1204025"/>
            <a:ext cx="3890400" cy="25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solidFill>
                  <a:srgbClr val="595959"/>
                </a:solidFill>
                <a:latin typeface="Calibri"/>
                <a:ea typeface="Calibri"/>
                <a:cs typeface="Calibri"/>
                <a:sym typeface="Calibri"/>
              </a:rPr>
              <a:t>Use strong visual anchors like:</a:t>
            </a: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Motivation</a:t>
            </a: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Key Idea</a:t>
            </a:r>
            <a:endParaRPr sz="2000">
              <a:solidFill>
                <a:srgbClr val="595959"/>
              </a:solidFill>
              <a:latin typeface="Calibri"/>
              <a:ea typeface="Calibri"/>
              <a:cs typeface="Calibri"/>
              <a:sym typeface="Calibri"/>
            </a:endParaRPr>
          </a:p>
          <a:p>
            <a:pPr marL="0" lvl="0" indent="0" algn="l" rtl="0">
              <a:spcBef>
                <a:spcPts val="0"/>
              </a:spcBef>
              <a:spcAft>
                <a:spcPts val="0"/>
              </a:spcAft>
              <a:buNone/>
            </a:pPr>
            <a:r>
              <a:rPr lang="ru" sz="2000">
                <a:solidFill>
                  <a:srgbClr val="595959"/>
                </a:solidFill>
                <a:latin typeface="Calibri"/>
                <a:ea typeface="Calibri"/>
                <a:cs typeface="Calibri"/>
                <a:sym typeface="Calibri"/>
              </a:rPr>
              <a:t>(easy to scan)</a:t>
            </a:r>
            <a:endParaRPr sz="2000">
              <a:solidFill>
                <a:srgbClr val="595959"/>
              </a:solidFill>
              <a:latin typeface="Calibri"/>
              <a:ea typeface="Calibri"/>
              <a:cs typeface="Calibri"/>
              <a:sym typeface="Calibri"/>
            </a:endParaRPr>
          </a:p>
          <a:p>
            <a:pPr marL="0" lvl="0" indent="0" algn="l" rtl="0">
              <a:spcBef>
                <a:spcPts val="0"/>
              </a:spcBef>
              <a:spcAft>
                <a:spcPts val="0"/>
              </a:spcAft>
              <a:buNone/>
            </a:pPr>
            <a:endParaRPr sz="2000">
              <a:solidFill>
                <a:srgbClr val="595959"/>
              </a:solidFill>
              <a:latin typeface="Calibri"/>
              <a:ea typeface="Calibri"/>
              <a:cs typeface="Calibri"/>
              <a:sym typeface="Calibri"/>
            </a:endParaRPr>
          </a:p>
          <a:p>
            <a:pPr marL="0" lvl="0" indent="0" algn="l" rtl="0">
              <a:spcBef>
                <a:spcPts val="0"/>
              </a:spcBef>
              <a:spcAft>
                <a:spcPts val="0"/>
              </a:spcAft>
              <a:buNone/>
            </a:pPr>
            <a:r>
              <a:rPr lang="ru" sz="2000">
                <a:solidFill>
                  <a:srgbClr val="595959"/>
                </a:solidFill>
                <a:latin typeface="Calibri"/>
                <a:ea typeface="Calibri"/>
                <a:cs typeface="Calibri"/>
                <a:sym typeface="Calibri"/>
              </a:rPr>
              <a:t>Draw attention to the </a:t>
            </a:r>
            <a:r>
              <a:rPr lang="ru" sz="2000">
                <a:solidFill>
                  <a:srgbClr val="FF0000"/>
                </a:solidFill>
                <a:latin typeface="Calibri"/>
                <a:ea typeface="Calibri"/>
                <a:cs typeface="Calibri"/>
                <a:sym typeface="Calibri"/>
              </a:rPr>
              <a:t>motivation</a:t>
            </a:r>
            <a:br>
              <a:rPr lang="ru" sz="2000">
                <a:solidFill>
                  <a:srgbClr val="FF0000"/>
                </a:solidFill>
                <a:latin typeface="Calibri"/>
                <a:ea typeface="Calibri"/>
                <a:cs typeface="Calibri"/>
                <a:sym typeface="Calibri"/>
              </a:rPr>
            </a:br>
            <a:endParaRPr sz="2000">
              <a:solidFill>
                <a:srgbClr val="FF0000"/>
              </a:solidFill>
              <a:latin typeface="Calibri"/>
              <a:ea typeface="Calibri"/>
              <a:cs typeface="Calibri"/>
              <a:sym typeface="Calibri"/>
            </a:endParaRPr>
          </a:p>
          <a:p>
            <a:pPr marL="0" lvl="0" indent="0" algn="l" rtl="0">
              <a:spcBef>
                <a:spcPts val="0"/>
              </a:spcBef>
              <a:spcAft>
                <a:spcPts val="0"/>
              </a:spcAft>
              <a:buNone/>
            </a:pPr>
            <a:r>
              <a:rPr lang="ru" sz="2000">
                <a:solidFill>
                  <a:srgbClr val="595959"/>
                </a:solidFill>
                <a:latin typeface="Calibri"/>
                <a:ea typeface="Calibri"/>
                <a:cs typeface="Calibri"/>
                <a:sym typeface="Calibri"/>
              </a:rPr>
              <a:t>Let visuals tell the story</a:t>
            </a:r>
            <a:endParaRPr sz="2000">
              <a:solidFill>
                <a:srgbClr val="595959"/>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0"/>
          <p:cNvSpPr txBox="1"/>
          <p:nvPr/>
        </p:nvSpPr>
        <p:spPr>
          <a:xfrm>
            <a:off x="890475" y="129200"/>
            <a:ext cx="7181400" cy="486900"/>
          </a:xfrm>
          <a:prstGeom prst="rect">
            <a:avLst/>
          </a:prstGeom>
          <a:noFill/>
          <a:ln>
            <a:noFill/>
          </a:ln>
        </p:spPr>
        <p:txBody>
          <a:bodyPr spcFirstLastPara="1" wrap="square" lIns="64175" tIns="32125" rIns="64175" bIns="32125" anchor="ctr" anchorCtr="0">
            <a:noAutofit/>
          </a:bodyPr>
          <a:lstStyle/>
          <a:p>
            <a:pPr marL="0" marR="0" lvl="0" indent="0" algn="ctr" rtl="0">
              <a:lnSpc>
                <a:spcPct val="100000"/>
              </a:lnSpc>
              <a:spcBef>
                <a:spcPts val="0"/>
              </a:spcBef>
              <a:spcAft>
                <a:spcPts val="0"/>
              </a:spcAft>
              <a:buNone/>
            </a:pPr>
            <a:r>
              <a:rPr lang="ru" sz="1200" b="1">
                <a:latin typeface="Open Sans"/>
                <a:ea typeface="Open Sans"/>
                <a:cs typeface="Open Sans"/>
                <a:sym typeface="Open Sans"/>
              </a:rPr>
              <a:t>Progressive Prompt Detailing for Improved Alignment </a:t>
            </a:r>
            <a:br>
              <a:rPr lang="ru" sz="1200" b="1">
                <a:latin typeface="Open Sans"/>
                <a:ea typeface="Open Sans"/>
                <a:cs typeface="Open Sans"/>
                <a:sym typeface="Open Sans"/>
              </a:rPr>
            </a:br>
            <a:r>
              <a:rPr lang="ru" sz="1200" b="1">
                <a:latin typeface="Open Sans"/>
                <a:ea typeface="Open Sans"/>
                <a:cs typeface="Open Sans"/>
                <a:sym typeface="Open Sans"/>
              </a:rPr>
              <a:t>in Text-to-Image Generative Models</a:t>
            </a:r>
            <a:r>
              <a:rPr lang="ru" sz="1200" i="0" u="none" strike="noStrike" cap="none">
                <a:solidFill>
                  <a:srgbClr val="000000"/>
                </a:solidFill>
                <a:latin typeface="Open Sans"/>
                <a:ea typeface="Open Sans"/>
                <a:cs typeface="Open Sans"/>
                <a:sym typeface="Open Sans"/>
              </a:rPr>
              <a:t> </a:t>
            </a:r>
            <a:br>
              <a:rPr lang="ru" sz="400" i="0" u="none" strike="noStrike" cap="none">
                <a:solidFill>
                  <a:schemeClr val="dk1"/>
                </a:solidFill>
                <a:latin typeface="Open Sans"/>
                <a:ea typeface="Open Sans"/>
                <a:cs typeface="Open Sans"/>
                <a:sym typeface="Open Sans"/>
              </a:rPr>
            </a:br>
            <a:r>
              <a:rPr lang="ru" sz="900">
                <a:latin typeface="Open Sans"/>
                <a:ea typeface="Open Sans"/>
                <a:cs typeface="Open Sans"/>
                <a:sym typeface="Open Sans"/>
              </a:rPr>
              <a:t>XYZ,  ABC, 123, 456</a:t>
            </a:r>
            <a:br>
              <a:rPr lang="ru" sz="900">
                <a:latin typeface="Open Sans"/>
                <a:ea typeface="Open Sans"/>
                <a:cs typeface="Open Sans"/>
                <a:sym typeface="Open Sans"/>
              </a:rPr>
            </a:br>
            <a:r>
              <a:rPr lang="ru" sz="900" baseline="30000">
                <a:latin typeface="Open Sans"/>
                <a:ea typeface="Open Sans"/>
                <a:cs typeface="Open Sans"/>
                <a:sym typeface="Open Sans"/>
              </a:rPr>
              <a:t>1</a:t>
            </a:r>
            <a:r>
              <a:rPr lang="ru" sz="900">
                <a:latin typeface="Open Sans"/>
                <a:ea typeface="Open Sans"/>
                <a:cs typeface="Open Sans"/>
                <a:sym typeface="Open Sans"/>
              </a:rPr>
              <a:t>Boston University, </a:t>
            </a:r>
            <a:r>
              <a:rPr lang="ru" sz="900" baseline="30000">
                <a:latin typeface="Open Sans"/>
                <a:ea typeface="Open Sans"/>
                <a:cs typeface="Open Sans"/>
                <a:sym typeface="Open Sans"/>
              </a:rPr>
              <a:t>2</a:t>
            </a:r>
            <a:r>
              <a:rPr lang="ru" sz="900">
                <a:latin typeface="Open Sans"/>
                <a:ea typeface="Open Sans"/>
                <a:cs typeface="Open Sans"/>
                <a:sym typeface="Open Sans"/>
              </a:rPr>
              <a:t>Johns Hopkins University, </a:t>
            </a:r>
            <a:r>
              <a:rPr lang="ru" sz="900" baseline="30000">
                <a:latin typeface="Open Sans"/>
                <a:ea typeface="Open Sans"/>
                <a:cs typeface="Open Sans"/>
                <a:sym typeface="Open Sans"/>
              </a:rPr>
              <a:t>3</a:t>
            </a:r>
            <a:r>
              <a:rPr lang="ru" sz="900">
                <a:latin typeface="Open Sans"/>
                <a:ea typeface="Open Sans"/>
                <a:cs typeface="Open Sans"/>
                <a:sym typeface="Open Sans"/>
              </a:rPr>
              <a:t>Runway</a:t>
            </a:r>
            <a:endParaRPr sz="900" i="0" u="none" strike="noStrike" cap="none">
              <a:solidFill>
                <a:srgbClr val="000000"/>
              </a:solidFill>
              <a:latin typeface="Open Sans"/>
              <a:ea typeface="Open Sans"/>
              <a:cs typeface="Open Sans"/>
              <a:sym typeface="Open Sans"/>
            </a:endParaRPr>
          </a:p>
        </p:txBody>
      </p:sp>
      <p:sp>
        <p:nvSpPr>
          <p:cNvPr id="678" name="Google Shape;678;p80"/>
          <p:cNvSpPr txBox="1"/>
          <p:nvPr/>
        </p:nvSpPr>
        <p:spPr>
          <a:xfrm>
            <a:off x="3069000" y="858950"/>
            <a:ext cx="3006000" cy="21120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endParaRPr sz="700">
              <a:latin typeface="Open Sans"/>
              <a:ea typeface="Open Sans"/>
              <a:cs typeface="Open Sans"/>
              <a:sym typeface="Open Sans"/>
            </a:endParaRPr>
          </a:p>
        </p:txBody>
      </p:sp>
      <p:pic>
        <p:nvPicPr>
          <p:cNvPr id="679" name="Google Shape;679;p80" descr="A black and blue logo&#10;&#10;AI-generated content may be incorrect."/>
          <p:cNvPicPr preferRelativeResize="0"/>
          <p:nvPr/>
        </p:nvPicPr>
        <p:blipFill rotWithShape="1">
          <a:blip r:embed="rId3">
            <a:alphaModFix/>
          </a:blip>
          <a:srcRect/>
          <a:stretch/>
        </p:blipFill>
        <p:spPr>
          <a:xfrm>
            <a:off x="360925" y="432400"/>
            <a:ext cx="791105" cy="154667"/>
          </a:xfrm>
          <a:prstGeom prst="rect">
            <a:avLst/>
          </a:prstGeom>
          <a:noFill/>
          <a:ln>
            <a:noFill/>
          </a:ln>
        </p:spPr>
      </p:pic>
      <p:pic>
        <p:nvPicPr>
          <p:cNvPr id="680" name="Google Shape;680;p80" title="JHU.logo_horizontal.blue.png"/>
          <p:cNvPicPr preferRelativeResize="0"/>
          <p:nvPr/>
        </p:nvPicPr>
        <p:blipFill>
          <a:blip r:embed="rId4">
            <a:alphaModFix/>
          </a:blip>
          <a:stretch>
            <a:fillRect/>
          </a:stretch>
        </p:blipFill>
        <p:spPr>
          <a:xfrm>
            <a:off x="711325" y="62438"/>
            <a:ext cx="958945" cy="290779"/>
          </a:xfrm>
          <a:prstGeom prst="rect">
            <a:avLst/>
          </a:prstGeom>
          <a:noFill/>
          <a:ln>
            <a:noFill/>
          </a:ln>
        </p:spPr>
      </p:pic>
      <p:sp>
        <p:nvSpPr>
          <p:cNvPr id="681" name="Google Shape;681;p80"/>
          <p:cNvSpPr txBox="1"/>
          <p:nvPr/>
        </p:nvSpPr>
        <p:spPr>
          <a:xfrm>
            <a:off x="3217363" y="764425"/>
            <a:ext cx="5511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Method </a:t>
            </a:r>
            <a:endParaRPr sz="300">
              <a:latin typeface="Open Sans"/>
              <a:ea typeface="Open Sans"/>
              <a:cs typeface="Open Sans"/>
              <a:sym typeface="Open Sans"/>
            </a:endParaRPr>
          </a:p>
        </p:txBody>
      </p:sp>
      <p:pic>
        <p:nvPicPr>
          <p:cNvPr id="682" name="Google Shape;682;p80" title="Boston-University-Logo-2.png"/>
          <p:cNvPicPr preferRelativeResize="0"/>
          <p:nvPr/>
        </p:nvPicPr>
        <p:blipFill rotWithShape="1">
          <a:blip r:embed="rId5">
            <a:alphaModFix/>
          </a:blip>
          <a:srcRect l="4554" t="13150" r="3996" b="13017"/>
          <a:stretch/>
        </p:blipFill>
        <p:spPr>
          <a:xfrm>
            <a:off x="75625" y="81650"/>
            <a:ext cx="635704" cy="288726"/>
          </a:xfrm>
          <a:prstGeom prst="rect">
            <a:avLst/>
          </a:prstGeom>
          <a:noFill/>
          <a:ln>
            <a:noFill/>
          </a:ln>
        </p:spPr>
      </p:pic>
      <p:sp>
        <p:nvSpPr>
          <p:cNvPr id="683" name="Google Shape;683;p80"/>
          <p:cNvSpPr txBox="1"/>
          <p:nvPr/>
        </p:nvSpPr>
        <p:spPr>
          <a:xfrm>
            <a:off x="3086600" y="3112775"/>
            <a:ext cx="2984100" cy="18321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endParaRPr sz="700">
              <a:latin typeface="Open Sans"/>
              <a:ea typeface="Open Sans"/>
              <a:cs typeface="Open Sans"/>
              <a:sym typeface="Open Sans"/>
            </a:endParaRPr>
          </a:p>
        </p:txBody>
      </p:sp>
      <p:sp>
        <p:nvSpPr>
          <p:cNvPr id="684" name="Google Shape;684;p80"/>
          <p:cNvSpPr txBox="1"/>
          <p:nvPr/>
        </p:nvSpPr>
        <p:spPr>
          <a:xfrm>
            <a:off x="3254800" y="3020175"/>
            <a:ext cx="12861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Qualitative Results</a:t>
            </a:r>
            <a:endParaRPr sz="300">
              <a:latin typeface="Open Sans"/>
              <a:ea typeface="Open Sans"/>
              <a:cs typeface="Open Sans"/>
              <a:sym typeface="Open Sans"/>
            </a:endParaRPr>
          </a:p>
        </p:txBody>
      </p:sp>
      <p:sp>
        <p:nvSpPr>
          <p:cNvPr id="685" name="Google Shape;685;p80"/>
          <p:cNvSpPr txBox="1"/>
          <p:nvPr/>
        </p:nvSpPr>
        <p:spPr>
          <a:xfrm>
            <a:off x="5258466" y="3304921"/>
            <a:ext cx="831900" cy="712800"/>
          </a:xfrm>
          <a:prstGeom prst="rect">
            <a:avLst/>
          </a:prstGeom>
          <a:noFill/>
          <a:ln>
            <a:noFill/>
          </a:ln>
        </p:spPr>
        <p:txBody>
          <a:bodyPr spcFirstLastPara="1" wrap="square" lIns="91700" tIns="91700" rIns="91700" bIns="91700" anchor="t" anchorCtr="0">
            <a:noAutofit/>
          </a:bodyPr>
          <a:lstStyle/>
          <a:p>
            <a:pPr marL="50800" lvl="0" indent="-698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captures more details in the image than the baseline</a:t>
            </a:r>
            <a:endParaRPr sz="700">
              <a:solidFill>
                <a:schemeClr val="dk1"/>
              </a:solidFill>
              <a:latin typeface="Open Sans"/>
              <a:ea typeface="Open Sans"/>
              <a:cs typeface="Open Sans"/>
              <a:sym typeface="Open Sans"/>
            </a:endParaRPr>
          </a:p>
        </p:txBody>
      </p:sp>
      <p:sp>
        <p:nvSpPr>
          <p:cNvPr id="686" name="Google Shape;686;p80"/>
          <p:cNvSpPr txBox="1"/>
          <p:nvPr/>
        </p:nvSpPr>
        <p:spPr>
          <a:xfrm>
            <a:off x="5278859" y="3956014"/>
            <a:ext cx="791100" cy="998700"/>
          </a:xfrm>
          <a:prstGeom prst="rect">
            <a:avLst/>
          </a:prstGeom>
          <a:noFill/>
          <a:ln>
            <a:noFill/>
          </a:ln>
        </p:spPr>
        <p:txBody>
          <a:bodyPr spcFirstLastPara="1" wrap="square" lIns="91700" tIns="91700" rIns="91700" bIns="91700" anchor="t" anchorCtr="0">
            <a:noAutofit/>
          </a:bodyPr>
          <a:lstStyle/>
          <a:p>
            <a:pPr marL="50800" lvl="0" indent="-698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adds only 0.7s of overhead per inference on an A6000 GPU</a:t>
            </a:r>
            <a:endParaRPr sz="700">
              <a:solidFill>
                <a:schemeClr val="dk1"/>
              </a:solidFill>
              <a:latin typeface="Open Sans"/>
              <a:ea typeface="Open Sans"/>
              <a:cs typeface="Open Sans"/>
              <a:sym typeface="Open Sans"/>
            </a:endParaRPr>
          </a:p>
        </p:txBody>
      </p:sp>
      <p:sp>
        <p:nvSpPr>
          <p:cNvPr id="687" name="Google Shape;687;p80"/>
          <p:cNvSpPr txBox="1"/>
          <p:nvPr/>
        </p:nvSpPr>
        <p:spPr>
          <a:xfrm>
            <a:off x="7013675" y="571600"/>
            <a:ext cx="690900" cy="348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Project page</a:t>
            </a:r>
            <a:endParaRPr sz="600">
              <a:solidFill>
                <a:schemeClr val="dk1"/>
              </a:solidFill>
              <a:latin typeface="Open Sans"/>
              <a:ea typeface="Open Sans"/>
              <a:cs typeface="Open Sans"/>
              <a:sym typeface="Open Sans"/>
            </a:endParaRPr>
          </a:p>
        </p:txBody>
      </p:sp>
      <p:pic>
        <p:nvPicPr>
          <p:cNvPr id="688" name="Google Shape;688;p80" title="sdxl-2.png"/>
          <p:cNvPicPr preferRelativeResize="0"/>
          <p:nvPr/>
        </p:nvPicPr>
        <p:blipFill rotWithShape="1">
          <a:blip r:embed="rId6">
            <a:alphaModFix/>
          </a:blip>
          <a:srcRect l="60024" b="81823"/>
          <a:stretch/>
        </p:blipFill>
        <p:spPr>
          <a:xfrm>
            <a:off x="4474828" y="3213764"/>
            <a:ext cx="771674" cy="509548"/>
          </a:xfrm>
          <a:prstGeom prst="rect">
            <a:avLst/>
          </a:prstGeom>
          <a:noFill/>
          <a:ln>
            <a:noFill/>
          </a:ln>
        </p:spPr>
      </p:pic>
      <p:sp>
        <p:nvSpPr>
          <p:cNvPr id="689" name="Google Shape;689;p80"/>
          <p:cNvSpPr txBox="1"/>
          <p:nvPr/>
        </p:nvSpPr>
        <p:spPr>
          <a:xfrm>
            <a:off x="4474831" y="3240983"/>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(SDXL)</a:t>
            </a:r>
            <a:endParaRPr sz="400">
              <a:solidFill>
                <a:srgbClr val="595959"/>
              </a:solidFill>
              <a:latin typeface="Open Sans"/>
              <a:ea typeface="Open Sans"/>
              <a:cs typeface="Open Sans"/>
              <a:sym typeface="Open Sans"/>
            </a:endParaRPr>
          </a:p>
        </p:txBody>
      </p:sp>
      <p:pic>
        <p:nvPicPr>
          <p:cNvPr id="690" name="Google Shape;690;p80" title="sdxl-2.png"/>
          <p:cNvPicPr preferRelativeResize="0"/>
          <p:nvPr/>
        </p:nvPicPr>
        <p:blipFill rotWithShape="1">
          <a:blip r:embed="rId6">
            <a:alphaModFix/>
          </a:blip>
          <a:srcRect l="60026" t="40892" b="41928"/>
          <a:stretch/>
        </p:blipFill>
        <p:spPr>
          <a:xfrm>
            <a:off x="4474828" y="3762113"/>
            <a:ext cx="771674" cy="481628"/>
          </a:xfrm>
          <a:prstGeom prst="rect">
            <a:avLst/>
          </a:prstGeom>
          <a:noFill/>
          <a:ln>
            <a:noFill/>
          </a:ln>
        </p:spPr>
      </p:pic>
      <p:sp>
        <p:nvSpPr>
          <p:cNvPr id="691" name="Google Shape;691;p80"/>
          <p:cNvSpPr/>
          <p:nvPr/>
        </p:nvSpPr>
        <p:spPr>
          <a:xfrm>
            <a:off x="3115656" y="3213763"/>
            <a:ext cx="1326600" cy="5094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spcBef>
                <a:spcPts val="0"/>
              </a:spcBef>
              <a:spcAft>
                <a:spcPts val="0"/>
              </a:spcAft>
              <a:buNone/>
            </a:pPr>
            <a:r>
              <a:rPr lang="ru" sz="400">
                <a:latin typeface="Open Sans"/>
                <a:ea typeface="Open Sans"/>
                <a:cs typeface="Open Sans"/>
                <a:sym typeface="Open Sans"/>
              </a:rPr>
              <a:t>A </a:t>
            </a:r>
            <a:r>
              <a:rPr lang="ru" sz="400" b="1">
                <a:solidFill>
                  <a:srgbClr val="3C78D8"/>
                </a:solidFill>
                <a:latin typeface="Open Sans"/>
                <a:ea typeface="Open Sans"/>
                <a:cs typeface="Open Sans"/>
                <a:sym typeface="Open Sans"/>
              </a:rPr>
              <a:t>joyful girl</a:t>
            </a:r>
            <a:r>
              <a:rPr lang="ru" sz="400">
                <a:latin typeface="Open Sans"/>
                <a:ea typeface="Open Sans"/>
                <a:cs typeface="Open Sans"/>
                <a:sym typeface="Open Sans"/>
              </a:rPr>
              <a:t> with vibrant, flowing short hair, her face adorned with an </a:t>
            </a:r>
            <a:r>
              <a:rPr lang="ru" sz="400" b="1">
                <a:solidFill>
                  <a:srgbClr val="3C78D8"/>
                </a:solidFill>
                <a:latin typeface="Open Sans"/>
                <a:ea typeface="Open Sans"/>
                <a:cs typeface="Open Sans"/>
                <a:sym typeface="Open Sans"/>
              </a:rPr>
              <a:t>expressive smile</a:t>
            </a:r>
            <a:r>
              <a:rPr lang="ru" sz="400">
                <a:latin typeface="Open Sans"/>
                <a:ea typeface="Open Sans"/>
                <a:cs typeface="Open Sans"/>
                <a:sym typeface="Open Sans"/>
              </a:rPr>
              <a:t> </a:t>
            </a:r>
            <a:r>
              <a:rPr lang="ru" sz="400" b="1">
                <a:solidFill>
                  <a:srgbClr val="3C78D8"/>
                </a:solidFill>
                <a:latin typeface="Open Sans"/>
                <a:ea typeface="Open Sans"/>
                <a:cs typeface="Open Sans"/>
                <a:sym typeface="Open Sans"/>
              </a:rPr>
              <a:t>that radiates happiness</a:t>
            </a:r>
            <a:r>
              <a:rPr lang="ru" sz="400">
                <a:latin typeface="Open Sans"/>
                <a:ea typeface="Open Sans"/>
                <a:cs typeface="Open Sans"/>
                <a:sym typeface="Open Sans"/>
              </a:rPr>
              <a:t>. She's </a:t>
            </a:r>
            <a:r>
              <a:rPr lang="ru" sz="400" b="1">
                <a:solidFill>
                  <a:srgbClr val="3C78D8"/>
                </a:solidFill>
                <a:latin typeface="Open Sans"/>
                <a:ea typeface="Open Sans"/>
                <a:cs typeface="Open Sans"/>
                <a:sym typeface="Open Sans"/>
              </a:rPr>
              <a:t>free of any eyewear</a:t>
            </a:r>
            <a:r>
              <a:rPr lang="ru" sz="400">
                <a:latin typeface="Open Sans"/>
                <a:ea typeface="Open Sans"/>
                <a:cs typeface="Open Sans"/>
                <a:sym typeface="Open Sans"/>
              </a:rPr>
              <a:t>, allowing the viewer to fully appreciate her bright eyes and natural charm in a warm, softly lit atmosphere that emphasizes her </a:t>
            </a:r>
            <a:r>
              <a:rPr lang="ru" sz="400" b="1">
                <a:solidFill>
                  <a:srgbClr val="3C78D8"/>
                </a:solidFill>
                <a:latin typeface="Open Sans"/>
                <a:ea typeface="Open Sans"/>
                <a:cs typeface="Open Sans"/>
                <a:sym typeface="Open Sans"/>
              </a:rPr>
              <a:t>cheerful</a:t>
            </a:r>
            <a:r>
              <a:rPr lang="ru" sz="400">
                <a:latin typeface="Open Sans"/>
                <a:ea typeface="Open Sans"/>
                <a:cs typeface="Open Sans"/>
                <a:sym typeface="Open Sans"/>
              </a:rPr>
              <a:t> disposition</a:t>
            </a:r>
            <a:endParaRPr sz="400">
              <a:latin typeface="Open Sans"/>
              <a:ea typeface="Open Sans"/>
              <a:cs typeface="Open Sans"/>
              <a:sym typeface="Open Sans"/>
            </a:endParaRPr>
          </a:p>
        </p:txBody>
      </p:sp>
      <p:sp>
        <p:nvSpPr>
          <p:cNvPr id="692" name="Google Shape;692;p80"/>
          <p:cNvSpPr/>
          <p:nvPr/>
        </p:nvSpPr>
        <p:spPr>
          <a:xfrm>
            <a:off x="3115656" y="3769647"/>
            <a:ext cx="1326600" cy="5094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spcBef>
                <a:spcPts val="0"/>
              </a:spcBef>
              <a:spcAft>
                <a:spcPts val="0"/>
              </a:spcAft>
              <a:buNone/>
            </a:pPr>
            <a:r>
              <a:rPr lang="ru" sz="400">
                <a:latin typeface="Open Sans"/>
                <a:ea typeface="Open Sans"/>
                <a:cs typeface="Open Sans"/>
                <a:sym typeface="Open Sans"/>
              </a:rPr>
              <a:t>A relieved </a:t>
            </a:r>
            <a:r>
              <a:rPr lang="ru" sz="400" b="1">
                <a:solidFill>
                  <a:srgbClr val="3C78D8"/>
                </a:solidFill>
                <a:latin typeface="Open Sans"/>
                <a:ea typeface="Open Sans"/>
                <a:cs typeface="Open Sans"/>
                <a:sym typeface="Open Sans"/>
              </a:rPr>
              <a:t>parent</a:t>
            </a:r>
            <a:r>
              <a:rPr lang="ru" sz="400">
                <a:latin typeface="Open Sans"/>
                <a:ea typeface="Open Sans"/>
                <a:cs typeface="Open Sans"/>
                <a:sym typeface="Open Sans"/>
              </a:rPr>
              <a:t>, eyes gleaming with joy, watches their child take their first tentative </a:t>
            </a:r>
            <a:r>
              <a:rPr lang="ru" sz="400" b="1">
                <a:solidFill>
                  <a:srgbClr val="3C78D8"/>
                </a:solidFill>
                <a:latin typeface="Open Sans"/>
                <a:ea typeface="Open Sans"/>
                <a:cs typeface="Open Sans"/>
                <a:sym typeface="Open Sans"/>
              </a:rPr>
              <a:t>steps</a:t>
            </a:r>
            <a:r>
              <a:rPr lang="ru" sz="400">
                <a:latin typeface="Open Sans"/>
                <a:ea typeface="Open Sans"/>
                <a:cs typeface="Open Sans"/>
                <a:sym typeface="Open Sans"/>
              </a:rPr>
              <a:t> on lush grass towards a gentle rabbit. The child, small </a:t>
            </a:r>
            <a:r>
              <a:rPr lang="ru" sz="400" b="1">
                <a:solidFill>
                  <a:srgbClr val="3C78D8"/>
                </a:solidFill>
                <a:latin typeface="Open Sans"/>
                <a:ea typeface="Open Sans"/>
                <a:cs typeface="Open Sans"/>
                <a:sym typeface="Open Sans"/>
              </a:rPr>
              <a:t>arms extended</a:t>
            </a:r>
            <a:r>
              <a:rPr lang="ru" sz="400">
                <a:latin typeface="Open Sans"/>
                <a:ea typeface="Open Sans"/>
                <a:cs typeface="Open Sans"/>
                <a:sym typeface="Open Sans"/>
              </a:rPr>
              <a:t> for balance, moves with cautious excitement. The rabbit, sitting calmly amid daisies, radiates serene curiosity, completing this tender, heartwarming scene</a:t>
            </a:r>
            <a:endParaRPr sz="400">
              <a:latin typeface="Open Sans"/>
              <a:ea typeface="Open Sans"/>
              <a:cs typeface="Open Sans"/>
              <a:sym typeface="Open Sans"/>
            </a:endParaRPr>
          </a:p>
        </p:txBody>
      </p:sp>
      <p:sp>
        <p:nvSpPr>
          <p:cNvPr id="693" name="Google Shape;693;p80"/>
          <p:cNvSpPr txBox="1"/>
          <p:nvPr/>
        </p:nvSpPr>
        <p:spPr>
          <a:xfrm>
            <a:off x="4891924" y="3240997"/>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(SDXL)</a:t>
            </a:r>
            <a:endParaRPr sz="400">
              <a:solidFill>
                <a:srgbClr val="595959"/>
              </a:solidFill>
              <a:latin typeface="Open Sans"/>
              <a:ea typeface="Open Sans"/>
              <a:cs typeface="Open Sans"/>
              <a:sym typeface="Open Sans"/>
            </a:endParaRPr>
          </a:p>
        </p:txBody>
      </p:sp>
      <p:sp>
        <p:nvSpPr>
          <p:cNvPr id="694" name="Google Shape;694;p80"/>
          <p:cNvSpPr txBox="1"/>
          <p:nvPr/>
        </p:nvSpPr>
        <p:spPr>
          <a:xfrm>
            <a:off x="4474831" y="3762107"/>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(SDXL)</a:t>
            </a:r>
            <a:endParaRPr sz="400">
              <a:solidFill>
                <a:srgbClr val="595959"/>
              </a:solidFill>
              <a:latin typeface="Open Sans"/>
              <a:ea typeface="Open Sans"/>
              <a:cs typeface="Open Sans"/>
              <a:sym typeface="Open Sans"/>
            </a:endParaRPr>
          </a:p>
        </p:txBody>
      </p:sp>
      <p:sp>
        <p:nvSpPr>
          <p:cNvPr id="695" name="Google Shape;695;p80"/>
          <p:cNvSpPr txBox="1"/>
          <p:nvPr/>
        </p:nvSpPr>
        <p:spPr>
          <a:xfrm>
            <a:off x="4891938" y="3762121"/>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(SDXL)</a:t>
            </a:r>
            <a:endParaRPr sz="400">
              <a:solidFill>
                <a:srgbClr val="595959"/>
              </a:solidFill>
              <a:latin typeface="Open Sans"/>
              <a:ea typeface="Open Sans"/>
              <a:cs typeface="Open Sans"/>
              <a:sym typeface="Open Sans"/>
            </a:endParaRPr>
          </a:p>
        </p:txBody>
      </p:sp>
      <p:pic>
        <p:nvPicPr>
          <p:cNvPr id="696" name="Google Shape;696;p80" title="sd2.1appendix (4) (cropped) (pdfresizer.com).jpg"/>
          <p:cNvPicPr preferRelativeResize="0"/>
          <p:nvPr/>
        </p:nvPicPr>
        <p:blipFill rotWithShape="1">
          <a:blip r:embed="rId7">
            <a:alphaModFix/>
          </a:blip>
          <a:srcRect l="1449" t="20109" r="81932" b="65732"/>
          <a:stretch/>
        </p:blipFill>
        <p:spPr>
          <a:xfrm>
            <a:off x="4492900" y="4358688"/>
            <a:ext cx="362368" cy="377099"/>
          </a:xfrm>
          <a:prstGeom prst="rect">
            <a:avLst/>
          </a:prstGeom>
          <a:noFill/>
          <a:ln>
            <a:noFill/>
          </a:ln>
        </p:spPr>
      </p:pic>
      <p:pic>
        <p:nvPicPr>
          <p:cNvPr id="697" name="Google Shape;697;p80" title="sd2.1appendix (4) (cropped) (pdfresizer.com).jpg"/>
          <p:cNvPicPr preferRelativeResize="0"/>
          <p:nvPr/>
        </p:nvPicPr>
        <p:blipFill rotWithShape="1">
          <a:blip r:embed="rId7">
            <a:alphaModFix/>
          </a:blip>
          <a:srcRect l="19412" t="20109" r="63638" b="65732"/>
          <a:stretch/>
        </p:blipFill>
        <p:spPr>
          <a:xfrm>
            <a:off x="4880759" y="4358676"/>
            <a:ext cx="369601" cy="377111"/>
          </a:xfrm>
          <a:prstGeom prst="rect">
            <a:avLst/>
          </a:prstGeom>
          <a:noFill/>
          <a:ln>
            <a:noFill/>
          </a:ln>
        </p:spPr>
      </p:pic>
      <p:sp>
        <p:nvSpPr>
          <p:cNvPr id="698" name="Google Shape;698;p80"/>
          <p:cNvSpPr txBox="1"/>
          <p:nvPr/>
        </p:nvSpPr>
        <p:spPr>
          <a:xfrm>
            <a:off x="4478681" y="4295994"/>
            <a:ext cx="4230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Baseline (SD-2.1)</a:t>
            </a:r>
            <a:endParaRPr sz="400">
              <a:solidFill>
                <a:srgbClr val="595959"/>
              </a:solidFill>
              <a:latin typeface="Open Sans"/>
              <a:ea typeface="Open Sans"/>
              <a:cs typeface="Open Sans"/>
              <a:sym typeface="Open Sans"/>
            </a:endParaRPr>
          </a:p>
        </p:txBody>
      </p:sp>
      <p:sp>
        <p:nvSpPr>
          <p:cNvPr id="699" name="Google Shape;699;p80"/>
          <p:cNvSpPr txBox="1"/>
          <p:nvPr/>
        </p:nvSpPr>
        <p:spPr>
          <a:xfrm>
            <a:off x="4895763" y="4296821"/>
            <a:ext cx="369600" cy="615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ru" sz="400">
                <a:solidFill>
                  <a:srgbClr val="595959"/>
                </a:solidFill>
                <a:latin typeface="Open Sans"/>
                <a:ea typeface="Open Sans"/>
                <a:cs typeface="Open Sans"/>
                <a:sym typeface="Open Sans"/>
              </a:rPr>
              <a:t>SCoPE (SD-2.1)</a:t>
            </a:r>
            <a:endParaRPr sz="400">
              <a:solidFill>
                <a:srgbClr val="595959"/>
              </a:solidFill>
              <a:latin typeface="Open Sans"/>
              <a:ea typeface="Open Sans"/>
              <a:cs typeface="Open Sans"/>
              <a:sym typeface="Open Sans"/>
            </a:endParaRPr>
          </a:p>
        </p:txBody>
      </p:sp>
      <p:sp>
        <p:nvSpPr>
          <p:cNvPr id="700" name="Google Shape;700;p80"/>
          <p:cNvSpPr/>
          <p:nvPr/>
        </p:nvSpPr>
        <p:spPr>
          <a:xfrm>
            <a:off x="3115656" y="4329010"/>
            <a:ext cx="1326600" cy="578100"/>
          </a:xfrm>
          <a:prstGeom prst="roundRect">
            <a:avLst>
              <a:gd name="adj" fmla="val 16667"/>
            </a:avLst>
          </a:prstGeom>
          <a:solidFill>
            <a:srgbClr val="EEEEEE"/>
          </a:solidFill>
          <a:ln>
            <a:noFill/>
          </a:ln>
        </p:spPr>
        <p:txBody>
          <a:bodyPr spcFirstLastPara="1" wrap="square" lIns="91700" tIns="91700" rIns="91700" bIns="91700" anchor="ctr" anchorCtr="0">
            <a:noAutofit/>
          </a:bodyPr>
          <a:lstStyle/>
          <a:p>
            <a:pPr marL="0" lvl="0" indent="0" algn="ctr" rtl="0">
              <a:lnSpc>
                <a:spcPct val="115000"/>
              </a:lnSpc>
              <a:spcBef>
                <a:spcPts val="0"/>
              </a:spcBef>
              <a:spcAft>
                <a:spcPts val="0"/>
              </a:spcAft>
              <a:buNone/>
            </a:pPr>
            <a:r>
              <a:rPr lang="ru" sz="400">
                <a:latin typeface="Open Sans"/>
                <a:ea typeface="Open Sans"/>
                <a:cs typeface="Open Sans"/>
                <a:sym typeface="Open Sans"/>
              </a:rPr>
              <a:t>A </a:t>
            </a:r>
            <a:r>
              <a:rPr lang="ru" sz="400" b="1">
                <a:solidFill>
                  <a:srgbClr val="3C78D8"/>
                </a:solidFill>
                <a:latin typeface="Open Sans"/>
                <a:ea typeface="Open Sans"/>
                <a:cs typeface="Open Sans"/>
                <a:sym typeface="Open Sans"/>
              </a:rPr>
              <a:t>single</a:t>
            </a:r>
            <a:r>
              <a:rPr lang="ru" sz="400">
                <a:latin typeface="Open Sans"/>
                <a:ea typeface="Open Sans"/>
                <a:cs typeface="Open Sans"/>
                <a:sym typeface="Open Sans"/>
              </a:rPr>
              <a:t> vibrant red rose with delicate petals, elegantly displayed in a crystal-clear vase, positioned gracefully on the </a:t>
            </a:r>
            <a:r>
              <a:rPr lang="ru" sz="400" b="1">
                <a:solidFill>
                  <a:srgbClr val="3C78D8"/>
                </a:solidFill>
                <a:latin typeface="Open Sans"/>
                <a:ea typeface="Open Sans"/>
                <a:cs typeface="Open Sans"/>
                <a:sym typeface="Open Sans"/>
              </a:rPr>
              <a:t>right side of a sunlit windowsill</a:t>
            </a:r>
            <a:r>
              <a:rPr lang="ru" sz="400">
                <a:latin typeface="Open Sans"/>
                <a:ea typeface="Open Sans"/>
                <a:cs typeface="Open Sans"/>
                <a:sym typeface="Open Sans"/>
              </a:rPr>
              <a:t>. The scene captures soft sunlight filtering through the window, casting gentle shadows and highlighting the rose's vivid hue against the serene backdrop</a:t>
            </a:r>
            <a:endParaRPr sz="400">
              <a:latin typeface="Open Sans"/>
              <a:ea typeface="Open Sans"/>
              <a:cs typeface="Open Sans"/>
              <a:sym typeface="Open Sans"/>
            </a:endParaRPr>
          </a:p>
        </p:txBody>
      </p:sp>
      <p:sp>
        <p:nvSpPr>
          <p:cNvPr id="701" name="Google Shape;701;p80"/>
          <p:cNvSpPr txBox="1"/>
          <p:nvPr/>
        </p:nvSpPr>
        <p:spPr>
          <a:xfrm>
            <a:off x="4474827" y="4785897"/>
            <a:ext cx="1589400" cy="1590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700">
                <a:solidFill>
                  <a:schemeClr val="dk1"/>
                </a:solidFill>
                <a:latin typeface="Open Sans"/>
                <a:ea typeface="Open Sans"/>
                <a:cs typeface="Open Sans"/>
                <a:sym typeface="Open Sans"/>
              </a:rPr>
              <a:t> </a:t>
            </a:r>
            <a:r>
              <a:rPr lang="ru" sz="400" b="1">
                <a:solidFill>
                  <a:srgbClr val="3C78D8"/>
                </a:solidFill>
                <a:latin typeface="Open Sans"/>
                <a:ea typeface="Open Sans"/>
                <a:cs typeface="Open Sans"/>
                <a:sym typeface="Open Sans"/>
              </a:rPr>
              <a:t> Blue: </a:t>
            </a:r>
            <a:r>
              <a:rPr lang="ru" sz="400">
                <a:solidFill>
                  <a:srgbClr val="3C78D8"/>
                </a:solidFill>
                <a:latin typeface="Open Sans"/>
                <a:ea typeface="Open Sans"/>
                <a:cs typeface="Open Sans"/>
                <a:sym typeface="Open Sans"/>
              </a:rPr>
              <a:t>Details captured by SCoPE and missed by the baseline</a:t>
            </a:r>
            <a:endParaRPr sz="700">
              <a:solidFill>
                <a:schemeClr val="dk1"/>
              </a:solidFill>
              <a:latin typeface="Open Sans"/>
              <a:ea typeface="Open Sans"/>
              <a:cs typeface="Open Sans"/>
              <a:sym typeface="Open Sans"/>
            </a:endParaRPr>
          </a:p>
        </p:txBody>
      </p:sp>
      <p:pic>
        <p:nvPicPr>
          <p:cNvPr id="702" name="Google Shape;702;p80" title="adobe-express-qr-code-3.png"/>
          <p:cNvPicPr preferRelativeResize="0"/>
          <p:nvPr/>
        </p:nvPicPr>
        <p:blipFill>
          <a:blip r:embed="rId8">
            <a:alphaModFix/>
          </a:blip>
          <a:stretch>
            <a:fillRect/>
          </a:stretch>
        </p:blipFill>
        <p:spPr>
          <a:xfrm>
            <a:off x="7032625" y="45017"/>
            <a:ext cx="566964" cy="566964"/>
          </a:xfrm>
          <a:prstGeom prst="rect">
            <a:avLst/>
          </a:prstGeom>
          <a:noFill/>
          <a:ln>
            <a:noFill/>
          </a:ln>
        </p:spPr>
      </p:pic>
      <p:sp>
        <p:nvSpPr>
          <p:cNvPr id="703" name="Google Shape;703;p80"/>
          <p:cNvSpPr txBox="1"/>
          <p:nvPr/>
        </p:nvSpPr>
        <p:spPr>
          <a:xfrm>
            <a:off x="3028994" y="895994"/>
            <a:ext cx="29043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None/>
            </a:pPr>
            <a:r>
              <a:rPr lang="ru" sz="700">
                <a:solidFill>
                  <a:schemeClr val="dk1"/>
                </a:solidFill>
                <a:latin typeface="Open Sans"/>
                <a:ea typeface="Open Sans"/>
                <a:cs typeface="Open Sans"/>
                <a:sym typeface="Open Sans"/>
              </a:rPr>
              <a:t>1) Generate sub-prompt embeddings </a:t>
            </a:r>
            <a:endParaRPr sz="700">
              <a:solidFill>
                <a:schemeClr val="dk1"/>
              </a:solidFill>
              <a:latin typeface="Open Sans"/>
              <a:ea typeface="Open Sans"/>
              <a:cs typeface="Open Sans"/>
              <a:sym typeface="Open Sans"/>
            </a:endParaRPr>
          </a:p>
        </p:txBody>
      </p:sp>
      <p:pic>
        <p:nvPicPr>
          <p:cNvPr id="704" name="Google Shape;704;p80"/>
          <p:cNvPicPr preferRelativeResize="0"/>
          <p:nvPr/>
        </p:nvPicPr>
        <p:blipFill rotWithShape="1">
          <a:blip r:embed="rId9">
            <a:alphaModFix/>
          </a:blip>
          <a:srcRect l="12365" b="11964"/>
          <a:stretch/>
        </p:blipFill>
        <p:spPr>
          <a:xfrm>
            <a:off x="4001900" y="1645907"/>
            <a:ext cx="736072" cy="290556"/>
          </a:xfrm>
          <a:prstGeom prst="rect">
            <a:avLst/>
          </a:prstGeom>
          <a:noFill/>
          <a:ln>
            <a:noFill/>
          </a:ln>
        </p:spPr>
      </p:pic>
      <p:pic>
        <p:nvPicPr>
          <p:cNvPr id="705" name="Google Shape;705;p80"/>
          <p:cNvPicPr preferRelativeResize="0"/>
          <p:nvPr/>
        </p:nvPicPr>
        <p:blipFill rotWithShape="1">
          <a:blip r:embed="rId9">
            <a:alphaModFix/>
          </a:blip>
          <a:srcRect l="12365" b="11964"/>
          <a:stretch/>
        </p:blipFill>
        <p:spPr>
          <a:xfrm>
            <a:off x="4070712" y="1713454"/>
            <a:ext cx="736072" cy="290556"/>
          </a:xfrm>
          <a:prstGeom prst="rect">
            <a:avLst/>
          </a:prstGeom>
          <a:noFill/>
          <a:ln>
            <a:noFill/>
          </a:ln>
        </p:spPr>
      </p:pic>
      <p:pic>
        <p:nvPicPr>
          <p:cNvPr id="706" name="Google Shape;706;p80"/>
          <p:cNvPicPr preferRelativeResize="0"/>
          <p:nvPr/>
        </p:nvPicPr>
        <p:blipFill rotWithShape="1">
          <a:blip r:embed="rId9">
            <a:alphaModFix/>
          </a:blip>
          <a:srcRect l="12365" b="11964"/>
          <a:stretch/>
        </p:blipFill>
        <p:spPr>
          <a:xfrm>
            <a:off x="4139524" y="1781002"/>
            <a:ext cx="736072" cy="290556"/>
          </a:xfrm>
          <a:prstGeom prst="rect">
            <a:avLst/>
          </a:prstGeom>
          <a:noFill/>
          <a:ln>
            <a:noFill/>
          </a:ln>
        </p:spPr>
      </p:pic>
      <p:pic>
        <p:nvPicPr>
          <p:cNvPr id="707" name="Google Shape;707;p80"/>
          <p:cNvPicPr preferRelativeResize="0"/>
          <p:nvPr/>
        </p:nvPicPr>
        <p:blipFill rotWithShape="1">
          <a:blip r:embed="rId9">
            <a:alphaModFix/>
          </a:blip>
          <a:srcRect l="12365" b="11964"/>
          <a:stretch/>
        </p:blipFill>
        <p:spPr>
          <a:xfrm>
            <a:off x="4208336" y="1848549"/>
            <a:ext cx="736072" cy="290556"/>
          </a:xfrm>
          <a:prstGeom prst="rect">
            <a:avLst/>
          </a:prstGeom>
          <a:noFill/>
          <a:ln>
            <a:noFill/>
          </a:ln>
        </p:spPr>
      </p:pic>
      <p:pic>
        <p:nvPicPr>
          <p:cNvPr id="708" name="Google Shape;708;p80"/>
          <p:cNvPicPr preferRelativeResize="0"/>
          <p:nvPr/>
        </p:nvPicPr>
        <p:blipFill rotWithShape="1">
          <a:blip r:embed="rId9">
            <a:alphaModFix/>
          </a:blip>
          <a:srcRect l="12365" b="11964"/>
          <a:stretch/>
        </p:blipFill>
        <p:spPr>
          <a:xfrm>
            <a:off x="4277148" y="1916097"/>
            <a:ext cx="736072" cy="290556"/>
          </a:xfrm>
          <a:prstGeom prst="rect">
            <a:avLst/>
          </a:prstGeom>
          <a:noFill/>
          <a:ln>
            <a:noFill/>
          </a:ln>
        </p:spPr>
      </p:pic>
      <p:sp>
        <p:nvSpPr>
          <p:cNvPr id="709" name="Google Shape;709;p80"/>
          <p:cNvSpPr txBox="1"/>
          <p:nvPr/>
        </p:nvSpPr>
        <p:spPr>
          <a:xfrm>
            <a:off x="3028994" y="1154384"/>
            <a:ext cx="30060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Clr>
                <a:schemeClr val="dk1"/>
              </a:buClr>
              <a:buSzPts val="100"/>
              <a:buFont typeface="Arial"/>
              <a:buNone/>
            </a:pPr>
            <a:r>
              <a:rPr lang="ru" sz="700">
                <a:solidFill>
                  <a:schemeClr val="dk1"/>
                </a:solidFill>
                <a:latin typeface="Open Sans"/>
                <a:ea typeface="Open Sans"/>
                <a:cs typeface="Open Sans"/>
                <a:sym typeface="Open Sans"/>
              </a:rPr>
              <a:t>2) Assign each sub-prompt a </a:t>
            </a:r>
            <a:r>
              <a:rPr lang="ru" sz="700" b="1">
                <a:solidFill>
                  <a:schemeClr val="dk1"/>
                </a:solidFill>
                <a:latin typeface="Open Sans"/>
                <a:ea typeface="Open Sans"/>
                <a:cs typeface="Open Sans"/>
                <a:sym typeface="Open Sans"/>
              </a:rPr>
              <a:t>peak influence timestep</a:t>
            </a:r>
            <a:r>
              <a:rPr lang="ru" sz="700">
                <a:solidFill>
                  <a:schemeClr val="dk1"/>
                </a:solidFill>
                <a:latin typeface="Open Sans"/>
                <a:ea typeface="Open Sans"/>
                <a:cs typeface="Open Sans"/>
                <a:sym typeface="Open Sans"/>
              </a:rPr>
              <a:t> (q) and obtain interpolation weights:</a:t>
            </a:r>
            <a:endParaRPr sz="600">
              <a:solidFill>
                <a:schemeClr val="dk1"/>
              </a:solidFill>
              <a:latin typeface="Open Sans"/>
              <a:ea typeface="Open Sans"/>
              <a:cs typeface="Open Sans"/>
              <a:sym typeface="Open Sans"/>
            </a:endParaRPr>
          </a:p>
          <a:p>
            <a:pPr marL="0" lvl="0" indent="0" algn="l" rtl="0">
              <a:spcBef>
                <a:spcPts val="0"/>
              </a:spcBef>
              <a:spcAft>
                <a:spcPts val="0"/>
              </a:spcAft>
              <a:buNone/>
            </a:pPr>
            <a:endParaRPr sz="700">
              <a:solidFill>
                <a:schemeClr val="dk1"/>
              </a:solidFill>
              <a:latin typeface="Open Sans"/>
              <a:ea typeface="Open Sans"/>
              <a:cs typeface="Open Sans"/>
              <a:sym typeface="Open Sans"/>
            </a:endParaRPr>
          </a:p>
        </p:txBody>
      </p:sp>
      <p:cxnSp>
        <p:nvCxnSpPr>
          <p:cNvPr id="710" name="Google Shape;710;p80"/>
          <p:cNvCxnSpPr/>
          <p:nvPr/>
        </p:nvCxnSpPr>
        <p:spPr>
          <a:xfrm>
            <a:off x="4339276" y="1639092"/>
            <a:ext cx="297300" cy="300"/>
          </a:xfrm>
          <a:prstGeom prst="straightConnector1">
            <a:avLst/>
          </a:prstGeom>
          <a:noFill/>
          <a:ln w="9450" cap="flat" cmpd="sng">
            <a:solidFill>
              <a:srgbClr val="FF0000"/>
            </a:solidFill>
            <a:prstDash val="solid"/>
            <a:round/>
            <a:headEnd type="none" w="med" len="med"/>
            <a:tailEnd type="triangle" w="med" len="med"/>
          </a:ln>
        </p:spPr>
      </p:cxnSp>
      <p:sp>
        <p:nvSpPr>
          <p:cNvPr id="711" name="Google Shape;711;p80"/>
          <p:cNvSpPr txBox="1"/>
          <p:nvPr/>
        </p:nvSpPr>
        <p:spPr>
          <a:xfrm>
            <a:off x="4564003" y="1504626"/>
            <a:ext cx="593400" cy="1974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rgbClr val="FF0000"/>
                </a:solidFill>
                <a:latin typeface="Open Sans"/>
                <a:ea typeface="Open Sans"/>
                <a:cs typeface="Open Sans"/>
                <a:sym typeface="Open Sans"/>
              </a:rPr>
              <a:t>Weights at timestep t</a:t>
            </a:r>
            <a:endParaRPr sz="600">
              <a:solidFill>
                <a:srgbClr val="FF0000"/>
              </a:solidFill>
              <a:latin typeface="Open Sans"/>
              <a:ea typeface="Open Sans"/>
              <a:cs typeface="Open Sans"/>
              <a:sym typeface="Open Sans"/>
            </a:endParaRPr>
          </a:p>
        </p:txBody>
      </p:sp>
      <p:sp>
        <p:nvSpPr>
          <p:cNvPr id="712" name="Google Shape;712;p80"/>
          <p:cNvSpPr txBox="1"/>
          <p:nvPr/>
        </p:nvSpPr>
        <p:spPr>
          <a:xfrm>
            <a:off x="5039083" y="1574255"/>
            <a:ext cx="1188000" cy="1569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similarity based spacing</a:t>
            </a:r>
            <a:endParaRPr sz="600">
              <a:solidFill>
                <a:schemeClr val="dk1"/>
              </a:solidFill>
              <a:latin typeface="Open Sans"/>
              <a:ea typeface="Open Sans"/>
              <a:cs typeface="Open Sans"/>
              <a:sym typeface="Open Sans"/>
            </a:endParaRPr>
          </a:p>
        </p:txBody>
      </p:sp>
      <p:pic>
        <p:nvPicPr>
          <p:cNvPr id="713" name="Google Shape;713;p80" title="[0,0,0,&quot;https://www.codecogs.com/eqnedit.php?latex=%5Csigma#0&quot;]"/>
          <p:cNvPicPr preferRelativeResize="0"/>
          <p:nvPr/>
        </p:nvPicPr>
        <p:blipFill>
          <a:blip r:embed="rId10">
            <a:alphaModFix/>
          </a:blip>
          <a:stretch>
            <a:fillRect/>
          </a:stretch>
        </p:blipFill>
        <p:spPr>
          <a:xfrm>
            <a:off x="4554924" y="2135461"/>
            <a:ext cx="47497" cy="39576"/>
          </a:xfrm>
          <a:prstGeom prst="rect">
            <a:avLst/>
          </a:prstGeom>
          <a:noFill/>
          <a:ln>
            <a:noFill/>
          </a:ln>
        </p:spPr>
      </p:pic>
      <p:pic>
        <p:nvPicPr>
          <p:cNvPr id="714" name="Google Shape;714;p80" title="[89,89,89,&quot;https://www.codecogs.com/eqnedit.php?latex=q_3#0&quot;]"/>
          <p:cNvPicPr preferRelativeResize="0"/>
          <p:nvPr/>
        </p:nvPicPr>
        <p:blipFill>
          <a:blip r:embed="rId11">
            <a:alphaModFix/>
          </a:blip>
          <a:stretch>
            <a:fillRect/>
          </a:stretch>
        </p:blipFill>
        <p:spPr>
          <a:xfrm>
            <a:off x="4484390" y="1839244"/>
            <a:ext cx="61321" cy="53442"/>
          </a:xfrm>
          <a:prstGeom prst="rect">
            <a:avLst/>
          </a:prstGeom>
          <a:noFill/>
          <a:ln>
            <a:noFill/>
          </a:ln>
        </p:spPr>
      </p:pic>
      <p:pic>
        <p:nvPicPr>
          <p:cNvPr id="715" name="Google Shape;715;p80" title="[89,89,89,&quot;https://www.codecogs.com/eqnedit.php?latex=q_4#0&quot;]"/>
          <p:cNvPicPr preferRelativeResize="0"/>
          <p:nvPr/>
        </p:nvPicPr>
        <p:blipFill>
          <a:blip r:embed="rId12">
            <a:alphaModFix/>
          </a:blip>
          <a:stretch>
            <a:fillRect/>
          </a:stretch>
        </p:blipFill>
        <p:spPr>
          <a:xfrm>
            <a:off x="4557699" y="1919000"/>
            <a:ext cx="61321" cy="52958"/>
          </a:xfrm>
          <a:prstGeom prst="rect">
            <a:avLst/>
          </a:prstGeom>
          <a:noFill/>
          <a:ln>
            <a:noFill/>
          </a:ln>
        </p:spPr>
      </p:pic>
      <p:pic>
        <p:nvPicPr>
          <p:cNvPr id="716" name="Google Shape;716;p80" title="[89,89,89,&quot;https://www.codecogs.com/eqnedit.php?latex=q_5#0&quot;]"/>
          <p:cNvPicPr preferRelativeResize="0"/>
          <p:nvPr/>
        </p:nvPicPr>
        <p:blipFill>
          <a:blip r:embed="rId13">
            <a:alphaModFix/>
          </a:blip>
          <a:stretch>
            <a:fillRect/>
          </a:stretch>
        </p:blipFill>
        <p:spPr>
          <a:xfrm>
            <a:off x="4636872" y="1999776"/>
            <a:ext cx="61321" cy="53935"/>
          </a:xfrm>
          <a:prstGeom prst="rect">
            <a:avLst/>
          </a:prstGeom>
          <a:noFill/>
          <a:ln>
            <a:noFill/>
          </a:ln>
        </p:spPr>
      </p:pic>
      <p:cxnSp>
        <p:nvCxnSpPr>
          <p:cNvPr id="717" name="Google Shape;717;p80"/>
          <p:cNvCxnSpPr/>
          <p:nvPr/>
        </p:nvCxnSpPr>
        <p:spPr>
          <a:xfrm flipH="1">
            <a:off x="4320757" y="1575623"/>
            <a:ext cx="1500" cy="670500"/>
          </a:xfrm>
          <a:prstGeom prst="straightConnector1">
            <a:avLst/>
          </a:prstGeom>
          <a:noFill/>
          <a:ln w="9450" cap="flat" cmpd="sng">
            <a:solidFill>
              <a:srgbClr val="FF0000"/>
            </a:solidFill>
            <a:prstDash val="dash"/>
            <a:round/>
            <a:headEnd type="none" w="med" len="med"/>
            <a:tailEnd type="none" w="med" len="med"/>
          </a:ln>
        </p:spPr>
      </p:cxnSp>
      <p:pic>
        <p:nvPicPr>
          <p:cNvPr id="718" name="Google Shape;718;p80" title="[89,89,89,&quot;https://www.codecogs.com/eqnedit.php?latex=q_1#0&quot;]"/>
          <p:cNvPicPr preferRelativeResize="0"/>
          <p:nvPr/>
        </p:nvPicPr>
        <p:blipFill>
          <a:blip r:embed="rId14">
            <a:alphaModFix/>
          </a:blip>
          <a:stretch>
            <a:fillRect/>
          </a:stretch>
        </p:blipFill>
        <p:spPr>
          <a:xfrm>
            <a:off x="4339276" y="1705214"/>
            <a:ext cx="61321" cy="55485"/>
          </a:xfrm>
          <a:prstGeom prst="rect">
            <a:avLst/>
          </a:prstGeom>
          <a:noFill/>
          <a:ln>
            <a:noFill/>
          </a:ln>
        </p:spPr>
      </p:pic>
      <p:pic>
        <p:nvPicPr>
          <p:cNvPr id="719" name="Google Shape;719;p80" title="[89,89,89,&quot;https://www.codecogs.com/eqnedit.php?latex=q_2#0&quot;]"/>
          <p:cNvPicPr preferRelativeResize="0"/>
          <p:nvPr/>
        </p:nvPicPr>
        <p:blipFill>
          <a:blip r:embed="rId15">
            <a:alphaModFix/>
          </a:blip>
          <a:stretch>
            <a:fillRect/>
          </a:stretch>
        </p:blipFill>
        <p:spPr>
          <a:xfrm>
            <a:off x="4408088" y="1773681"/>
            <a:ext cx="61321" cy="53935"/>
          </a:xfrm>
          <a:prstGeom prst="rect">
            <a:avLst/>
          </a:prstGeom>
          <a:noFill/>
          <a:ln>
            <a:noFill/>
          </a:ln>
        </p:spPr>
      </p:pic>
      <p:sp>
        <p:nvSpPr>
          <p:cNvPr id="720" name="Google Shape;720;p80"/>
          <p:cNvSpPr txBox="1"/>
          <p:nvPr/>
        </p:nvSpPr>
        <p:spPr>
          <a:xfrm>
            <a:off x="3032329" y="2522175"/>
            <a:ext cx="3092700" cy="114900"/>
          </a:xfrm>
          <a:prstGeom prst="rect">
            <a:avLst/>
          </a:prstGeom>
          <a:noFill/>
          <a:ln>
            <a:noFill/>
          </a:ln>
        </p:spPr>
        <p:txBody>
          <a:bodyPr spcFirstLastPara="1" wrap="square" lIns="91700" tIns="91700" rIns="91700" bIns="91700" anchor="t" anchorCtr="0">
            <a:noAutofit/>
          </a:bodyPr>
          <a:lstStyle/>
          <a:p>
            <a:pPr marL="0" lvl="0" indent="0" algn="l" rtl="0">
              <a:lnSpc>
                <a:spcPct val="115000"/>
              </a:lnSpc>
              <a:spcBef>
                <a:spcPts val="0"/>
              </a:spcBef>
              <a:spcAft>
                <a:spcPts val="0"/>
              </a:spcAft>
              <a:buClr>
                <a:schemeClr val="dk1"/>
              </a:buClr>
              <a:buSzPts val="100"/>
              <a:buFont typeface="Arial"/>
              <a:buNone/>
            </a:pPr>
            <a:r>
              <a:rPr lang="ru" sz="700">
                <a:solidFill>
                  <a:schemeClr val="dk1"/>
                </a:solidFill>
                <a:latin typeface="Open Sans"/>
                <a:ea typeface="Open Sans"/>
                <a:cs typeface="Open Sans"/>
                <a:sym typeface="Open Sans"/>
              </a:rPr>
              <a:t>3) Pass the interpolated embedding (i.e. </a:t>
            </a:r>
            <a:r>
              <a:rPr lang="ru" sz="700" b="1">
                <a:solidFill>
                  <a:schemeClr val="dk1"/>
                </a:solidFill>
                <a:latin typeface="Open Sans"/>
                <a:ea typeface="Open Sans"/>
                <a:cs typeface="Open Sans"/>
                <a:sym typeface="Open Sans"/>
              </a:rPr>
              <a:t>weighted sum of sub-prompts</a:t>
            </a:r>
            <a:r>
              <a:rPr lang="ru" sz="700">
                <a:solidFill>
                  <a:schemeClr val="dk1"/>
                </a:solidFill>
                <a:latin typeface="Open Sans"/>
                <a:ea typeface="Open Sans"/>
                <a:cs typeface="Open Sans"/>
                <a:sym typeface="Open Sans"/>
              </a:rPr>
              <a:t>) as the text-conditioning</a:t>
            </a:r>
            <a:endParaRPr sz="700">
              <a:solidFill>
                <a:schemeClr val="dk1"/>
              </a:solidFill>
              <a:latin typeface="Open Sans"/>
              <a:ea typeface="Open Sans"/>
              <a:cs typeface="Open Sans"/>
              <a:sym typeface="Open Sans"/>
            </a:endParaRPr>
          </a:p>
        </p:txBody>
      </p:sp>
      <p:sp>
        <p:nvSpPr>
          <p:cNvPr id="721" name="Google Shape;721;p80"/>
          <p:cNvSpPr txBox="1"/>
          <p:nvPr/>
        </p:nvSpPr>
        <p:spPr>
          <a:xfrm>
            <a:off x="3209376" y="1561425"/>
            <a:ext cx="888900" cy="712800"/>
          </a:xfrm>
          <a:prstGeom prst="rect">
            <a:avLst/>
          </a:prstGeom>
          <a:noFill/>
          <a:ln>
            <a:noFill/>
          </a:ln>
        </p:spPr>
        <p:txBody>
          <a:bodyPr spcFirstLastPara="1" wrap="square" lIns="11325" tIns="11325" rIns="11325" bIns="11325" anchor="t" anchorCtr="0">
            <a:noAutofit/>
          </a:bodyPr>
          <a:lstStyle/>
          <a:p>
            <a:pPr marL="50800" lvl="0" indent="-88900" algn="l" rtl="0">
              <a:lnSpc>
                <a:spcPct val="115000"/>
              </a:lnSpc>
              <a:spcBef>
                <a:spcPts val="0"/>
              </a:spcBef>
              <a:spcAft>
                <a:spcPts val="0"/>
              </a:spcAft>
              <a:buClr>
                <a:schemeClr val="dk1"/>
              </a:buClr>
              <a:buSzPts val="600"/>
              <a:buFont typeface="Open Sans"/>
              <a:buChar char="●"/>
            </a:pPr>
            <a:r>
              <a:rPr lang="ru" sz="600" b="1">
                <a:solidFill>
                  <a:schemeClr val="dk1"/>
                </a:solidFill>
                <a:latin typeface="Open Sans"/>
                <a:ea typeface="Open Sans"/>
                <a:cs typeface="Open Sans"/>
                <a:sym typeface="Open Sans"/>
              </a:rPr>
              <a:t>Weights</a:t>
            </a:r>
            <a:r>
              <a:rPr lang="ru" sz="600">
                <a:solidFill>
                  <a:schemeClr val="dk1"/>
                </a:solidFill>
                <a:latin typeface="Open Sans"/>
                <a:ea typeface="Open Sans"/>
                <a:cs typeface="Open Sans"/>
                <a:sym typeface="Open Sans"/>
              </a:rPr>
              <a:t> are derived from </a:t>
            </a:r>
            <a:r>
              <a:rPr lang="ru" sz="600" b="1">
                <a:solidFill>
                  <a:schemeClr val="dk1"/>
                </a:solidFill>
                <a:latin typeface="Open Sans"/>
                <a:ea typeface="Open Sans"/>
                <a:cs typeface="Open Sans"/>
                <a:sym typeface="Open Sans"/>
              </a:rPr>
              <a:t>gaussians</a:t>
            </a:r>
            <a:r>
              <a:rPr lang="ru" sz="600">
                <a:solidFill>
                  <a:schemeClr val="dk1"/>
                </a:solidFill>
                <a:latin typeface="Open Sans"/>
                <a:ea typeface="Open Sans"/>
                <a:cs typeface="Open Sans"/>
                <a:sym typeface="Open Sans"/>
              </a:rPr>
              <a:t> </a:t>
            </a:r>
            <a:endParaRPr sz="600">
              <a:solidFill>
                <a:schemeClr val="dk1"/>
              </a:solidFill>
              <a:latin typeface="Open Sans"/>
              <a:ea typeface="Open Sans"/>
              <a:cs typeface="Open Sans"/>
              <a:sym typeface="Open Sans"/>
            </a:endParaRPr>
          </a:p>
          <a:p>
            <a:pPr marL="50800" lvl="0" indent="-88900" algn="l" rtl="0">
              <a:lnSpc>
                <a:spcPct val="115000"/>
              </a:lnSpc>
              <a:spcBef>
                <a:spcPts val="0"/>
              </a:spcBef>
              <a:spcAft>
                <a:spcPts val="0"/>
              </a:spcAft>
              <a:buClr>
                <a:schemeClr val="dk1"/>
              </a:buClr>
              <a:buSzPts val="600"/>
              <a:buFont typeface="Open Sans"/>
              <a:buChar char="●"/>
            </a:pPr>
            <a:r>
              <a:rPr lang="ru" sz="600" b="1">
                <a:solidFill>
                  <a:schemeClr val="dk1"/>
                </a:solidFill>
                <a:latin typeface="Open Sans"/>
                <a:ea typeface="Open Sans"/>
                <a:cs typeface="Open Sans"/>
                <a:sym typeface="Open Sans"/>
              </a:rPr>
              <a:t>Semantically similar</a:t>
            </a:r>
            <a:r>
              <a:rPr lang="ru" sz="600">
                <a:solidFill>
                  <a:schemeClr val="dk1"/>
                </a:solidFill>
                <a:latin typeface="Open Sans"/>
                <a:ea typeface="Open Sans"/>
                <a:cs typeface="Open Sans"/>
                <a:sym typeface="Open Sans"/>
              </a:rPr>
              <a:t> sub-prompts are assigned </a:t>
            </a:r>
            <a:r>
              <a:rPr lang="ru" sz="600" b="1">
                <a:solidFill>
                  <a:schemeClr val="dk1"/>
                </a:solidFill>
                <a:latin typeface="Open Sans"/>
                <a:ea typeface="Open Sans"/>
                <a:cs typeface="Open Sans"/>
                <a:sym typeface="Open Sans"/>
              </a:rPr>
              <a:t>nearby timesteps</a:t>
            </a:r>
            <a:r>
              <a:rPr lang="ru" sz="600">
                <a:solidFill>
                  <a:schemeClr val="dk1"/>
                </a:solidFill>
                <a:latin typeface="Open Sans"/>
                <a:ea typeface="Open Sans"/>
                <a:cs typeface="Open Sans"/>
                <a:sym typeface="Open Sans"/>
              </a:rPr>
              <a:t> </a:t>
            </a:r>
            <a:endParaRPr sz="600" b="1">
              <a:solidFill>
                <a:schemeClr val="dk1"/>
              </a:solidFill>
              <a:latin typeface="Open Sans"/>
              <a:ea typeface="Open Sans"/>
              <a:cs typeface="Open Sans"/>
              <a:sym typeface="Open Sans"/>
            </a:endParaRPr>
          </a:p>
        </p:txBody>
      </p:sp>
      <p:sp>
        <p:nvSpPr>
          <p:cNvPr id="722" name="Google Shape;722;p80"/>
          <p:cNvSpPr txBox="1"/>
          <p:nvPr/>
        </p:nvSpPr>
        <p:spPr>
          <a:xfrm>
            <a:off x="4047676" y="2261253"/>
            <a:ext cx="4980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rgbClr val="CC0000"/>
                </a:solidFill>
                <a:latin typeface="Open Sans"/>
                <a:ea typeface="Open Sans"/>
                <a:cs typeface="Open Sans"/>
                <a:sym typeface="Open Sans"/>
              </a:rPr>
              <a:t>Coarse </a:t>
            </a:r>
            <a:br>
              <a:rPr lang="ru" sz="400">
                <a:solidFill>
                  <a:srgbClr val="CC0000"/>
                </a:solidFill>
                <a:latin typeface="Open Sans"/>
                <a:ea typeface="Open Sans"/>
                <a:cs typeface="Open Sans"/>
                <a:sym typeface="Open Sans"/>
              </a:rPr>
            </a:br>
            <a:r>
              <a:rPr lang="ru" sz="400">
                <a:solidFill>
                  <a:srgbClr val="CC0000"/>
                </a:solidFill>
                <a:latin typeface="Open Sans"/>
                <a:ea typeface="Open Sans"/>
                <a:cs typeface="Open Sans"/>
                <a:sym typeface="Open Sans"/>
              </a:rPr>
              <a:t>sub-prompts</a:t>
            </a:r>
            <a:endParaRPr sz="400">
              <a:solidFill>
                <a:srgbClr val="CC0000"/>
              </a:solidFill>
              <a:latin typeface="Open Sans"/>
              <a:ea typeface="Open Sans"/>
              <a:cs typeface="Open Sans"/>
              <a:sym typeface="Open Sans"/>
            </a:endParaRPr>
          </a:p>
        </p:txBody>
      </p:sp>
      <p:cxnSp>
        <p:nvCxnSpPr>
          <p:cNvPr id="723" name="Google Shape;723;p80"/>
          <p:cNvCxnSpPr/>
          <p:nvPr/>
        </p:nvCxnSpPr>
        <p:spPr>
          <a:xfrm>
            <a:off x="4151804" y="2441238"/>
            <a:ext cx="683400" cy="0"/>
          </a:xfrm>
          <a:prstGeom prst="straightConnector1">
            <a:avLst/>
          </a:prstGeom>
          <a:noFill/>
          <a:ln w="4725" cap="flat" cmpd="sng">
            <a:solidFill>
              <a:srgbClr val="595959"/>
            </a:solidFill>
            <a:prstDash val="solid"/>
            <a:round/>
            <a:headEnd type="oval" w="med" len="med"/>
            <a:tailEnd type="triangle" w="med" len="med"/>
          </a:ln>
        </p:spPr>
      </p:cxnSp>
      <p:sp>
        <p:nvSpPr>
          <p:cNvPr id="724" name="Google Shape;724;p80"/>
          <p:cNvSpPr txBox="1"/>
          <p:nvPr/>
        </p:nvSpPr>
        <p:spPr>
          <a:xfrm>
            <a:off x="4619020" y="2270329"/>
            <a:ext cx="4263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rgbClr val="3D85C6"/>
                </a:solidFill>
                <a:latin typeface="Open Sans"/>
                <a:ea typeface="Open Sans"/>
                <a:cs typeface="Open Sans"/>
                <a:sym typeface="Open Sans"/>
              </a:rPr>
              <a:t>Fine-grained sub-prompts</a:t>
            </a:r>
            <a:endParaRPr sz="400">
              <a:solidFill>
                <a:srgbClr val="3D85C6"/>
              </a:solidFill>
              <a:latin typeface="Open Sans"/>
              <a:ea typeface="Open Sans"/>
              <a:cs typeface="Open Sans"/>
              <a:sym typeface="Open Sans"/>
            </a:endParaRPr>
          </a:p>
        </p:txBody>
      </p:sp>
      <p:sp>
        <p:nvSpPr>
          <p:cNvPr id="725" name="Google Shape;725;p80"/>
          <p:cNvSpPr txBox="1"/>
          <p:nvPr/>
        </p:nvSpPr>
        <p:spPr>
          <a:xfrm>
            <a:off x="4252856" y="2457907"/>
            <a:ext cx="5244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Denoising timestep </a:t>
            </a:r>
            <a:endParaRPr sz="400">
              <a:solidFill>
                <a:schemeClr val="dk1"/>
              </a:solidFill>
              <a:latin typeface="Open Sans"/>
              <a:ea typeface="Open Sans"/>
              <a:cs typeface="Open Sans"/>
              <a:sym typeface="Open Sans"/>
            </a:endParaRPr>
          </a:p>
        </p:txBody>
      </p:sp>
      <p:cxnSp>
        <p:nvCxnSpPr>
          <p:cNvPr id="726" name="Google Shape;726;p80"/>
          <p:cNvCxnSpPr/>
          <p:nvPr/>
        </p:nvCxnSpPr>
        <p:spPr>
          <a:xfrm rot="10800000">
            <a:off x="4506361" y="2199821"/>
            <a:ext cx="140100" cy="600"/>
          </a:xfrm>
          <a:prstGeom prst="straightConnector1">
            <a:avLst/>
          </a:prstGeom>
          <a:noFill/>
          <a:ln w="4725" cap="flat" cmpd="sng">
            <a:solidFill>
              <a:schemeClr val="dk1"/>
            </a:solidFill>
            <a:prstDash val="solid"/>
            <a:round/>
            <a:headEnd type="triangle" w="med" len="med"/>
            <a:tailEnd type="triangle" w="med" len="med"/>
          </a:ln>
        </p:spPr>
      </p:cxnSp>
      <p:sp>
        <p:nvSpPr>
          <p:cNvPr id="727" name="Google Shape;727;p80"/>
          <p:cNvSpPr txBox="1"/>
          <p:nvPr/>
        </p:nvSpPr>
        <p:spPr>
          <a:xfrm>
            <a:off x="4775258" y="2433318"/>
            <a:ext cx="70200" cy="1647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q</a:t>
            </a:r>
            <a:endParaRPr sz="400">
              <a:solidFill>
                <a:schemeClr val="dk1"/>
              </a:solidFill>
              <a:latin typeface="Open Sans"/>
              <a:ea typeface="Open Sans"/>
              <a:cs typeface="Open Sans"/>
              <a:sym typeface="Open Sans"/>
            </a:endParaRPr>
          </a:p>
        </p:txBody>
      </p:sp>
      <p:pic>
        <p:nvPicPr>
          <p:cNvPr id="728" name="Google Shape;728;p80" title="Screenshot 2025-06-03 at 5.33.16 PM.png"/>
          <p:cNvPicPr preferRelativeResize="0"/>
          <p:nvPr/>
        </p:nvPicPr>
        <p:blipFill>
          <a:blip r:embed="rId16">
            <a:alphaModFix/>
          </a:blip>
          <a:stretch>
            <a:fillRect/>
          </a:stretch>
        </p:blipFill>
        <p:spPr>
          <a:xfrm>
            <a:off x="5065631" y="1826012"/>
            <a:ext cx="961571" cy="573767"/>
          </a:xfrm>
          <a:prstGeom prst="rect">
            <a:avLst/>
          </a:prstGeom>
          <a:noFill/>
          <a:ln>
            <a:noFill/>
          </a:ln>
        </p:spPr>
      </p:pic>
      <p:sp>
        <p:nvSpPr>
          <p:cNvPr id="729" name="Google Shape;729;p80"/>
          <p:cNvSpPr txBox="1"/>
          <p:nvPr/>
        </p:nvSpPr>
        <p:spPr>
          <a:xfrm>
            <a:off x="5072933" y="1921080"/>
            <a:ext cx="498000" cy="576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Sim(p2, p1)</a:t>
            </a:r>
            <a:endParaRPr sz="400">
              <a:solidFill>
                <a:srgbClr val="595959"/>
              </a:solidFill>
              <a:latin typeface="Open Sans"/>
              <a:ea typeface="Open Sans"/>
              <a:cs typeface="Open Sans"/>
              <a:sym typeface="Open Sans"/>
            </a:endParaRPr>
          </a:p>
        </p:txBody>
      </p:sp>
      <p:sp>
        <p:nvSpPr>
          <p:cNvPr id="730" name="Google Shape;730;p80"/>
          <p:cNvSpPr txBox="1"/>
          <p:nvPr/>
        </p:nvSpPr>
        <p:spPr>
          <a:xfrm>
            <a:off x="5553024" y="1942281"/>
            <a:ext cx="474300" cy="576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Sim(p4, p3)</a:t>
            </a:r>
            <a:endParaRPr sz="400">
              <a:solidFill>
                <a:srgbClr val="595959"/>
              </a:solidFill>
              <a:latin typeface="Open Sans"/>
              <a:ea typeface="Open Sans"/>
              <a:cs typeface="Open Sans"/>
              <a:sym typeface="Open Sans"/>
            </a:endParaRPr>
          </a:p>
        </p:txBody>
      </p:sp>
      <p:sp>
        <p:nvSpPr>
          <p:cNvPr id="731" name="Google Shape;731;p80"/>
          <p:cNvSpPr txBox="1"/>
          <p:nvPr/>
        </p:nvSpPr>
        <p:spPr>
          <a:xfrm>
            <a:off x="5262994" y="2036076"/>
            <a:ext cx="498000" cy="34800"/>
          </a:xfrm>
          <a:prstGeom prst="rect">
            <a:avLst/>
          </a:prstGeom>
          <a:noFill/>
          <a:ln>
            <a:noFill/>
          </a:ln>
        </p:spPr>
        <p:txBody>
          <a:bodyPr spcFirstLastPara="1" wrap="square" lIns="91700" tIns="91700" rIns="91700" bIns="91700" anchor="t" anchorCtr="0">
            <a:noAutofit/>
          </a:bodyPr>
          <a:lstStyle/>
          <a:p>
            <a:pPr marL="0" lvl="0" indent="0" algn="ctr" rtl="0">
              <a:spcBef>
                <a:spcPts val="0"/>
              </a:spcBef>
              <a:spcAft>
                <a:spcPts val="0"/>
              </a:spcAft>
              <a:buNone/>
            </a:pPr>
            <a:r>
              <a:rPr lang="ru" sz="400">
                <a:solidFill>
                  <a:srgbClr val="595959"/>
                </a:solidFill>
                <a:latin typeface="Open Sans"/>
                <a:ea typeface="Open Sans"/>
                <a:cs typeface="Open Sans"/>
                <a:sym typeface="Open Sans"/>
              </a:rPr>
              <a:t>Sim(p3, p2)</a:t>
            </a:r>
            <a:endParaRPr sz="400">
              <a:solidFill>
                <a:srgbClr val="595959"/>
              </a:solidFill>
              <a:latin typeface="Open Sans"/>
              <a:ea typeface="Open Sans"/>
              <a:cs typeface="Open Sans"/>
              <a:sym typeface="Open Sans"/>
            </a:endParaRPr>
          </a:p>
        </p:txBody>
      </p:sp>
      <p:sp>
        <p:nvSpPr>
          <p:cNvPr id="732" name="Google Shape;732;p80"/>
          <p:cNvSpPr txBox="1"/>
          <p:nvPr/>
        </p:nvSpPr>
        <p:spPr>
          <a:xfrm>
            <a:off x="212525" y="869288"/>
            <a:ext cx="2717700" cy="25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solidFill>
                  <a:srgbClr val="595959"/>
                </a:solidFill>
                <a:latin typeface="Calibri"/>
                <a:ea typeface="Calibri"/>
                <a:cs typeface="Calibri"/>
                <a:sym typeface="Calibri"/>
              </a:rPr>
              <a:t>Use strong visual anchors like:</a:t>
            </a: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b="1">
                <a:solidFill>
                  <a:srgbClr val="595959"/>
                </a:solidFill>
                <a:latin typeface="Calibri"/>
                <a:ea typeface="Calibri"/>
                <a:cs typeface="Calibri"/>
                <a:sym typeface="Calibri"/>
              </a:rPr>
              <a:t>Bolding</a:t>
            </a:r>
            <a:r>
              <a:rPr lang="ru" sz="2000">
                <a:solidFill>
                  <a:srgbClr val="595959"/>
                </a:solidFill>
                <a:latin typeface="Calibri"/>
                <a:ea typeface="Calibri"/>
                <a:cs typeface="Calibri"/>
                <a:sym typeface="Calibri"/>
              </a:rPr>
              <a:t> certain words</a:t>
            </a:r>
            <a:endParaRPr sz="2000">
              <a:solidFill>
                <a:srgbClr val="595959"/>
              </a:solidFill>
              <a:latin typeface="Calibri"/>
              <a:ea typeface="Calibri"/>
              <a:cs typeface="Calibri"/>
              <a:sym typeface="Calibri"/>
            </a:endParaRPr>
          </a:p>
          <a:p>
            <a:pPr marL="0" lvl="0" indent="0" algn="l" rtl="0">
              <a:spcBef>
                <a:spcPts val="0"/>
              </a:spcBef>
              <a:spcAft>
                <a:spcPts val="0"/>
              </a:spcAft>
              <a:buNone/>
            </a:pPr>
            <a:r>
              <a:rPr lang="ru" sz="2000">
                <a:solidFill>
                  <a:srgbClr val="595959"/>
                </a:solidFill>
                <a:latin typeface="Calibri"/>
                <a:ea typeface="Calibri"/>
                <a:cs typeface="Calibri"/>
                <a:sym typeface="Calibri"/>
              </a:rPr>
              <a:t>(easy to scan)</a:t>
            </a:r>
            <a:br>
              <a:rPr lang="ru" sz="2000">
                <a:solidFill>
                  <a:srgbClr val="595959"/>
                </a:solidFill>
                <a:latin typeface="Calibri"/>
                <a:ea typeface="Calibri"/>
                <a:cs typeface="Calibri"/>
                <a:sym typeface="Calibri"/>
              </a:rPr>
            </a:br>
            <a:br>
              <a:rPr lang="ru" sz="2000">
                <a:solidFill>
                  <a:srgbClr val="595959"/>
                </a:solidFill>
                <a:latin typeface="Calibri"/>
                <a:ea typeface="Calibri"/>
                <a:cs typeface="Calibri"/>
                <a:sym typeface="Calibri"/>
              </a:rPr>
            </a:br>
            <a:r>
              <a:rPr lang="ru" sz="2000">
                <a:solidFill>
                  <a:srgbClr val="595959"/>
                </a:solidFill>
                <a:latin typeface="Calibri"/>
                <a:ea typeface="Calibri"/>
                <a:cs typeface="Calibri"/>
                <a:sym typeface="Calibri"/>
              </a:rPr>
              <a:t>Ground abstract ideas with visuals</a:t>
            </a:r>
            <a:endParaRPr sz="2000">
              <a:solidFill>
                <a:srgbClr val="595959"/>
              </a:solidFill>
              <a:latin typeface="Calibri"/>
              <a:ea typeface="Calibri"/>
              <a:cs typeface="Calibri"/>
              <a:sym typeface="Calibri"/>
            </a:endParaRPr>
          </a:p>
          <a:p>
            <a:pPr marL="0" lvl="0" indent="0" algn="l" rtl="0">
              <a:spcBef>
                <a:spcPts val="0"/>
              </a:spcBef>
              <a:spcAft>
                <a:spcPts val="0"/>
              </a:spcAft>
              <a:buNone/>
            </a:pPr>
            <a:endParaRPr sz="2000">
              <a:solidFill>
                <a:srgbClr val="595959"/>
              </a:solidFill>
              <a:latin typeface="Calibri"/>
              <a:ea typeface="Calibri"/>
              <a:cs typeface="Calibri"/>
              <a:sym typeface="Calibri"/>
            </a:endParaRPr>
          </a:p>
          <a:p>
            <a:pPr marL="0" lvl="0" indent="0" algn="l" rtl="0">
              <a:spcBef>
                <a:spcPts val="0"/>
              </a:spcBef>
              <a:spcAft>
                <a:spcPts val="0"/>
              </a:spcAft>
              <a:buNone/>
            </a:pPr>
            <a:br>
              <a:rPr lang="ru" sz="2000">
                <a:solidFill>
                  <a:srgbClr val="FF0000"/>
                </a:solidFill>
                <a:latin typeface="Calibri"/>
                <a:ea typeface="Calibri"/>
                <a:cs typeface="Calibri"/>
                <a:sym typeface="Calibri"/>
              </a:rPr>
            </a:br>
            <a:endParaRPr sz="2000">
              <a:solidFill>
                <a:srgbClr val="595959"/>
              </a:solidFill>
              <a:latin typeface="Calibri"/>
              <a:ea typeface="Calibri"/>
              <a:cs typeface="Calibri"/>
              <a:sym typeface="Calibri"/>
            </a:endParaRPr>
          </a:p>
        </p:txBody>
      </p:sp>
      <p:sp>
        <p:nvSpPr>
          <p:cNvPr id="733" name="Google Shape;733;p80"/>
          <p:cNvSpPr txBox="1"/>
          <p:nvPr/>
        </p:nvSpPr>
        <p:spPr>
          <a:xfrm>
            <a:off x="6227075" y="3148050"/>
            <a:ext cx="2883600" cy="13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000">
                <a:solidFill>
                  <a:srgbClr val="595959"/>
                </a:solidFill>
                <a:latin typeface="Calibri"/>
                <a:ea typeface="Calibri"/>
                <a:cs typeface="Calibri"/>
                <a:sym typeface="Calibri"/>
              </a:rPr>
              <a:t>Qualitative takeaways are a big bonus</a:t>
            </a: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Comparisons becomes immediate</a:t>
            </a: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Visual &gt; Text</a:t>
            </a:r>
            <a:endParaRPr sz="2000">
              <a:solidFill>
                <a:srgbClr val="59595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1"/>
          <p:cNvSpPr txBox="1"/>
          <p:nvPr/>
        </p:nvSpPr>
        <p:spPr>
          <a:xfrm>
            <a:off x="6148426" y="858951"/>
            <a:ext cx="2795100" cy="30714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b="1">
                <a:latin typeface="Open Sans"/>
                <a:ea typeface="Open Sans"/>
                <a:cs typeface="Open Sans"/>
                <a:sym typeface="Open Sans"/>
              </a:rPr>
              <a:t>Dataset:</a:t>
            </a:r>
            <a:r>
              <a:rPr lang="ru" sz="700">
                <a:latin typeface="Open Sans"/>
                <a:ea typeface="Open Sans"/>
                <a:cs typeface="Open Sans"/>
                <a:sym typeface="Open Sans"/>
              </a:rPr>
              <a:t> </a:t>
            </a:r>
            <a:endParaRPr sz="700">
              <a:latin typeface="Open Sans"/>
              <a:ea typeface="Open Sans"/>
              <a:cs typeface="Open Sans"/>
              <a:sym typeface="Open Sans"/>
            </a:endParaRPr>
          </a:p>
          <a:p>
            <a:pPr marL="177800" marR="0" lvl="0" indent="-95250" algn="l" rtl="0">
              <a:lnSpc>
                <a:spcPct val="100000"/>
              </a:lnSpc>
              <a:spcBef>
                <a:spcPts val="100"/>
              </a:spcBef>
              <a:spcAft>
                <a:spcPts val="0"/>
              </a:spcAft>
              <a:buSzPts val="700"/>
              <a:buFont typeface="Open Sans"/>
              <a:buChar char="●"/>
            </a:pPr>
            <a:r>
              <a:rPr lang="ru" sz="700">
                <a:latin typeface="Open Sans"/>
                <a:ea typeface="Open Sans"/>
                <a:cs typeface="Open Sans"/>
                <a:sym typeface="Open Sans"/>
              </a:rPr>
              <a:t>GenAI-Bench [1]: 1600 prompts, enhanced details using GPT-4o</a:t>
            </a: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b="1">
                <a:latin typeface="Open Sans"/>
                <a:ea typeface="Open Sans"/>
                <a:cs typeface="Open Sans"/>
                <a:sym typeface="Open Sans"/>
              </a:rPr>
              <a:t>Metrics:</a:t>
            </a:r>
            <a:endParaRPr sz="700">
              <a:latin typeface="Open Sans"/>
              <a:ea typeface="Open Sans"/>
              <a:cs typeface="Open Sans"/>
              <a:sym typeface="Open Sans"/>
            </a:endParaRPr>
          </a:p>
          <a:p>
            <a:pPr marL="177800" marR="0" lvl="0" indent="-88900" algn="l" rtl="0">
              <a:lnSpc>
                <a:spcPct val="100000"/>
              </a:lnSpc>
              <a:spcBef>
                <a:spcPts val="100"/>
              </a:spcBef>
              <a:spcAft>
                <a:spcPts val="0"/>
              </a:spcAft>
              <a:buSzPts val="600"/>
              <a:buFont typeface="Open Sans"/>
              <a:buChar char="●"/>
            </a:pPr>
            <a:r>
              <a:rPr lang="ru" sz="700" b="1">
                <a:latin typeface="Open Sans"/>
                <a:ea typeface="Open Sans"/>
                <a:cs typeface="Open Sans"/>
                <a:sym typeface="Open Sans"/>
              </a:rPr>
              <a:t>CLIP-Score:</a:t>
            </a:r>
            <a:r>
              <a:rPr lang="ru" sz="700">
                <a:latin typeface="Open Sans"/>
                <a:ea typeface="Open Sans"/>
                <a:cs typeface="Open Sans"/>
                <a:sym typeface="Open Sans"/>
              </a:rPr>
              <a:t> Cosine similarity between prompt and image embeddin</a:t>
            </a:r>
            <a:r>
              <a:rPr lang="ru" sz="600">
                <a:latin typeface="Open Sans"/>
                <a:ea typeface="Open Sans"/>
                <a:cs typeface="Open Sans"/>
                <a:sym typeface="Open Sans"/>
              </a:rPr>
              <a:t>gs</a:t>
            </a:r>
            <a:br>
              <a:rPr lang="ru" sz="6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r>
              <a:rPr lang="ru" sz="700">
                <a:latin typeface="Open Sans"/>
                <a:ea typeface="Open Sans"/>
                <a:cs typeface="Open Sans"/>
                <a:sym typeface="Open Sans"/>
              </a:rPr>
              <a:t> </a:t>
            </a:r>
            <a:br>
              <a:rPr lang="ru" sz="7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0" marR="0" lvl="0" indent="0" algn="l" rtl="0">
              <a:lnSpc>
                <a:spcPct val="100000"/>
              </a:lnSpc>
              <a:spcBef>
                <a:spcPts val="100"/>
              </a:spcBef>
              <a:spcAft>
                <a:spcPts val="0"/>
              </a:spcAft>
              <a:buNone/>
            </a:pPr>
            <a:endParaRPr sz="700">
              <a:latin typeface="Open Sans"/>
              <a:ea typeface="Open Sans"/>
              <a:cs typeface="Open Sans"/>
              <a:sym typeface="Open Sans"/>
            </a:endParaRPr>
          </a:p>
          <a:p>
            <a:pPr marL="457200" marR="0" lvl="0" indent="0" algn="l" rtl="0">
              <a:lnSpc>
                <a:spcPct val="100000"/>
              </a:lnSpc>
              <a:spcBef>
                <a:spcPts val="100"/>
              </a:spcBef>
              <a:spcAft>
                <a:spcPts val="0"/>
              </a:spcAft>
              <a:buNone/>
            </a:pPr>
            <a:br>
              <a:rPr lang="ru" sz="700">
                <a:latin typeface="Open Sans"/>
                <a:ea typeface="Open Sans"/>
                <a:cs typeface="Open Sans"/>
                <a:sym typeface="Open Sans"/>
              </a:rPr>
            </a:br>
            <a:br>
              <a:rPr lang="ru" sz="700">
                <a:latin typeface="Open Sans"/>
                <a:ea typeface="Open Sans"/>
                <a:cs typeface="Open Sans"/>
                <a:sym typeface="Open Sans"/>
              </a:rPr>
            </a:br>
            <a:br>
              <a:rPr lang="ru" sz="700">
                <a:latin typeface="Open Sans"/>
                <a:ea typeface="Open Sans"/>
                <a:cs typeface="Open Sans"/>
                <a:sym typeface="Open Sans"/>
              </a:rPr>
            </a:br>
            <a:br>
              <a:rPr lang="ru" sz="500">
                <a:latin typeface="Open Sans"/>
                <a:ea typeface="Open Sans"/>
                <a:cs typeface="Open Sans"/>
                <a:sym typeface="Open Sans"/>
              </a:rPr>
            </a:br>
            <a:endParaRPr sz="500">
              <a:latin typeface="Open Sans"/>
              <a:ea typeface="Open Sans"/>
              <a:cs typeface="Open Sans"/>
              <a:sym typeface="Open Sans"/>
            </a:endParaRPr>
          </a:p>
          <a:p>
            <a:pPr marL="914400" marR="0" lvl="0" indent="50800" algn="l" rtl="0">
              <a:lnSpc>
                <a:spcPct val="100000"/>
              </a:lnSpc>
              <a:spcBef>
                <a:spcPts val="100"/>
              </a:spcBef>
              <a:spcAft>
                <a:spcPts val="0"/>
              </a:spcAft>
              <a:buNone/>
            </a:pPr>
            <a:endParaRPr sz="500">
              <a:latin typeface="Open Sans"/>
              <a:ea typeface="Open Sans"/>
              <a:cs typeface="Open Sans"/>
              <a:sym typeface="Open Sans"/>
            </a:endParaRPr>
          </a:p>
          <a:p>
            <a:pPr marL="914400" marR="0" lvl="0" indent="0" algn="l" rtl="0">
              <a:lnSpc>
                <a:spcPct val="100000"/>
              </a:lnSpc>
              <a:spcBef>
                <a:spcPts val="100"/>
              </a:spcBef>
              <a:spcAft>
                <a:spcPts val="0"/>
              </a:spcAft>
              <a:buNone/>
            </a:pPr>
            <a:r>
              <a:rPr lang="ru" sz="500">
                <a:latin typeface="Open Sans"/>
                <a:ea typeface="Open Sans"/>
                <a:cs typeface="Open Sans"/>
                <a:sym typeface="Open Sans"/>
              </a:rPr>
              <a:t>[1] Gen-AI B </a:t>
            </a:r>
            <a:endParaRPr sz="500">
              <a:latin typeface="Open Sans"/>
              <a:ea typeface="Open Sans"/>
              <a:cs typeface="Open Sans"/>
              <a:sym typeface="Open Sans"/>
            </a:endParaRPr>
          </a:p>
        </p:txBody>
      </p:sp>
      <p:sp>
        <p:nvSpPr>
          <p:cNvPr id="740" name="Google Shape;740;p81"/>
          <p:cNvSpPr txBox="1"/>
          <p:nvPr/>
        </p:nvSpPr>
        <p:spPr>
          <a:xfrm>
            <a:off x="890475" y="129200"/>
            <a:ext cx="7181400" cy="486900"/>
          </a:xfrm>
          <a:prstGeom prst="rect">
            <a:avLst/>
          </a:prstGeom>
          <a:noFill/>
          <a:ln>
            <a:noFill/>
          </a:ln>
        </p:spPr>
        <p:txBody>
          <a:bodyPr spcFirstLastPara="1" wrap="square" lIns="64175" tIns="32125" rIns="64175" bIns="32125" anchor="ctr" anchorCtr="0">
            <a:noAutofit/>
          </a:bodyPr>
          <a:lstStyle/>
          <a:p>
            <a:pPr marL="0" marR="0" lvl="0" indent="0" algn="ctr" rtl="0">
              <a:lnSpc>
                <a:spcPct val="100000"/>
              </a:lnSpc>
              <a:spcBef>
                <a:spcPts val="0"/>
              </a:spcBef>
              <a:spcAft>
                <a:spcPts val="0"/>
              </a:spcAft>
              <a:buNone/>
            </a:pPr>
            <a:r>
              <a:rPr lang="ru" sz="1200" b="1">
                <a:latin typeface="Open Sans"/>
                <a:ea typeface="Open Sans"/>
                <a:cs typeface="Open Sans"/>
                <a:sym typeface="Open Sans"/>
              </a:rPr>
              <a:t>Progressive Prompt Detailing for Improved Alignment </a:t>
            </a:r>
            <a:br>
              <a:rPr lang="ru" sz="1200" b="1">
                <a:latin typeface="Open Sans"/>
                <a:ea typeface="Open Sans"/>
                <a:cs typeface="Open Sans"/>
                <a:sym typeface="Open Sans"/>
              </a:rPr>
            </a:br>
            <a:r>
              <a:rPr lang="ru" sz="1200" b="1">
                <a:latin typeface="Open Sans"/>
                <a:ea typeface="Open Sans"/>
                <a:cs typeface="Open Sans"/>
                <a:sym typeface="Open Sans"/>
              </a:rPr>
              <a:t>in Text-to-Image Generative Models</a:t>
            </a:r>
            <a:r>
              <a:rPr lang="ru" sz="1200" i="0" u="none" strike="noStrike" cap="none">
                <a:solidFill>
                  <a:srgbClr val="000000"/>
                </a:solidFill>
                <a:latin typeface="Open Sans"/>
                <a:ea typeface="Open Sans"/>
                <a:cs typeface="Open Sans"/>
                <a:sym typeface="Open Sans"/>
              </a:rPr>
              <a:t> </a:t>
            </a:r>
            <a:br>
              <a:rPr lang="ru" sz="400" i="0" u="none" strike="noStrike" cap="none">
                <a:solidFill>
                  <a:schemeClr val="dk1"/>
                </a:solidFill>
                <a:latin typeface="Open Sans"/>
                <a:ea typeface="Open Sans"/>
                <a:cs typeface="Open Sans"/>
                <a:sym typeface="Open Sans"/>
              </a:rPr>
            </a:br>
            <a:r>
              <a:rPr lang="ru" sz="900">
                <a:latin typeface="Open Sans"/>
                <a:ea typeface="Open Sans"/>
                <a:cs typeface="Open Sans"/>
                <a:sym typeface="Open Sans"/>
              </a:rPr>
              <a:t>XYZ,  ABC, 123, 456</a:t>
            </a:r>
            <a:br>
              <a:rPr lang="ru" sz="900">
                <a:latin typeface="Open Sans"/>
                <a:ea typeface="Open Sans"/>
                <a:cs typeface="Open Sans"/>
                <a:sym typeface="Open Sans"/>
              </a:rPr>
            </a:br>
            <a:r>
              <a:rPr lang="ru" sz="900" baseline="30000">
                <a:latin typeface="Open Sans"/>
                <a:ea typeface="Open Sans"/>
                <a:cs typeface="Open Sans"/>
                <a:sym typeface="Open Sans"/>
              </a:rPr>
              <a:t>1</a:t>
            </a:r>
            <a:r>
              <a:rPr lang="ru" sz="900">
                <a:latin typeface="Open Sans"/>
                <a:ea typeface="Open Sans"/>
                <a:cs typeface="Open Sans"/>
                <a:sym typeface="Open Sans"/>
              </a:rPr>
              <a:t>Boston University, </a:t>
            </a:r>
            <a:r>
              <a:rPr lang="ru" sz="900" baseline="30000">
                <a:latin typeface="Open Sans"/>
                <a:ea typeface="Open Sans"/>
                <a:cs typeface="Open Sans"/>
                <a:sym typeface="Open Sans"/>
              </a:rPr>
              <a:t>2</a:t>
            </a:r>
            <a:r>
              <a:rPr lang="ru" sz="900">
                <a:latin typeface="Open Sans"/>
                <a:ea typeface="Open Sans"/>
                <a:cs typeface="Open Sans"/>
                <a:sym typeface="Open Sans"/>
              </a:rPr>
              <a:t>Johns Hopkins University, </a:t>
            </a:r>
            <a:r>
              <a:rPr lang="ru" sz="900" baseline="30000">
                <a:latin typeface="Open Sans"/>
                <a:ea typeface="Open Sans"/>
                <a:cs typeface="Open Sans"/>
                <a:sym typeface="Open Sans"/>
              </a:rPr>
              <a:t>3</a:t>
            </a:r>
            <a:r>
              <a:rPr lang="ru" sz="900">
                <a:latin typeface="Open Sans"/>
                <a:ea typeface="Open Sans"/>
                <a:cs typeface="Open Sans"/>
                <a:sym typeface="Open Sans"/>
              </a:rPr>
              <a:t>Runway</a:t>
            </a:r>
            <a:endParaRPr sz="900" i="0" u="none" strike="noStrike" cap="none">
              <a:solidFill>
                <a:srgbClr val="000000"/>
              </a:solidFill>
              <a:latin typeface="Open Sans"/>
              <a:ea typeface="Open Sans"/>
              <a:cs typeface="Open Sans"/>
              <a:sym typeface="Open Sans"/>
            </a:endParaRPr>
          </a:p>
        </p:txBody>
      </p:sp>
      <p:pic>
        <p:nvPicPr>
          <p:cNvPr id="741" name="Google Shape;741;p81" descr="A black and blue logo&#10;&#10;AI-generated content may be incorrect."/>
          <p:cNvPicPr preferRelativeResize="0"/>
          <p:nvPr/>
        </p:nvPicPr>
        <p:blipFill rotWithShape="1">
          <a:blip r:embed="rId3">
            <a:alphaModFix/>
          </a:blip>
          <a:srcRect/>
          <a:stretch/>
        </p:blipFill>
        <p:spPr>
          <a:xfrm>
            <a:off x="360925" y="432400"/>
            <a:ext cx="791105" cy="154667"/>
          </a:xfrm>
          <a:prstGeom prst="rect">
            <a:avLst/>
          </a:prstGeom>
          <a:noFill/>
          <a:ln>
            <a:noFill/>
          </a:ln>
        </p:spPr>
      </p:pic>
      <p:pic>
        <p:nvPicPr>
          <p:cNvPr id="742" name="Google Shape;742;p81" title="JHU.logo_horizontal.blue.png"/>
          <p:cNvPicPr preferRelativeResize="0"/>
          <p:nvPr/>
        </p:nvPicPr>
        <p:blipFill>
          <a:blip r:embed="rId4">
            <a:alphaModFix/>
          </a:blip>
          <a:stretch>
            <a:fillRect/>
          </a:stretch>
        </p:blipFill>
        <p:spPr>
          <a:xfrm>
            <a:off x="711325" y="62438"/>
            <a:ext cx="958945" cy="290779"/>
          </a:xfrm>
          <a:prstGeom prst="rect">
            <a:avLst/>
          </a:prstGeom>
          <a:noFill/>
          <a:ln>
            <a:noFill/>
          </a:ln>
        </p:spPr>
      </p:pic>
      <p:pic>
        <p:nvPicPr>
          <p:cNvPr id="743" name="Google Shape;743;p81" title="Boston-University-Logo-2.png"/>
          <p:cNvPicPr preferRelativeResize="0"/>
          <p:nvPr/>
        </p:nvPicPr>
        <p:blipFill rotWithShape="1">
          <a:blip r:embed="rId5">
            <a:alphaModFix/>
          </a:blip>
          <a:srcRect l="4554" t="13150" r="3996" b="13017"/>
          <a:stretch/>
        </p:blipFill>
        <p:spPr>
          <a:xfrm>
            <a:off x="75625" y="81650"/>
            <a:ext cx="635704" cy="288726"/>
          </a:xfrm>
          <a:prstGeom prst="rect">
            <a:avLst/>
          </a:prstGeom>
          <a:noFill/>
          <a:ln>
            <a:noFill/>
          </a:ln>
        </p:spPr>
      </p:pic>
      <p:sp>
        <p:nvSpPr>
          <p:cNvPr id="744" name="Google Shape;744;p81"/>
          <p:cNvSpPr txBox="1"/>
          <p:nvPr/>
        </p:nvSpPr>
        <p:spPr>
          <a:xfrm>
            <a:off x="6263225" y="764425"/>
            <a:ext cx="1389900" cy="174000"/>
          </a:xfrm>
          <a:prstGeom prst="rect">
            <a:avLst/>
          </a:prstGeom>
          <a:solidFill>
            <a:schemeClr val="lt1"/>
          </a:solidFill>
          <a:ln>
            <a:noFill/>
          </a:ln>
        </p:spPr>
        <p:txBody>
          <a:bodyPr spcFirstLastPara="1" wrap="square" lIns="19900" tIns="9950" rIns="19900" bIns="9950" anchor="ctr" anchorCtr="0">
            <a:spAutoFit/>
          </a:bodyPr>
          <a:lstStyle/>
          <a:p>
            <a:pPr marL="0" marR="0" lvl="0" indent="0" algn="l" rtl="0">
              <a:spcBef>
                <a:spcPts val="0"/>
              </a:spcBef>
              <a:spcAft>
                <a:spcPts val="0"/>
              </a:spcAft>
              <a:buNone/>
            </a:pPr>
            <a:r>
              <a:rPr lang="ru" sz="1000" b="1">
                <a:solidFill>
                  <a:schemeClr val="dk1"/>
                </a:solidFill>
                <a:latin typeface="Open Sans"/>
                <a:ea typeface="Open Sans"/>
                <a:cs typeface="Open Sans"/>
                <a:sym typeface="Open Sans"/>
              </a:rPr>
              <a:t>Quantitative Results</a:t>
            </a:r>
            <a:endParaRPr sz="300">
              <a:latin typeface="Open Sans"/>
              <a:ea typeface="Open Sans"/>
              <a:cs typeface="Open Sans"/>
              <a:sym typeface="Open Sans"/>
            </a:endParaRPr>
          </a:p>
        </p:txBody>
      </p:sp>
      <p:sp>
        <p:nvSpPr>
          <p:cNvPr id="745" name="Google Shape;745;p81"/>
          <p:cNvSpPr txBox="1"/>
          <p:nvPr/>
        </p:nvSpPr>
        <p:spPr>
          <a:xfrm>
            <a:off x="6148426" y="4714958"/>
            <a:ext cx="2795100" cy="205200"/>
          </a:xfrm>
          <a:prstGeom prst="rect">
            <a:avLst/>
          </a:prstGeom>
          <a:noFill/>
          <a:ln w="18900" cap="flat" cmpd="sng">
            <a:solidFill>
              <a:schemeClr val="dk1"/>
            </a:solidFill>
            <a:prstDash val="solid"/>
            <a:round/>
            <a:headEnd type="none" w="sm" len="sm"/>
            <a:tailEnd type="none" w="sm" len="sm"/>
          </a:ln>
        </p:spPr>
        <p:txBody>
          <a:bodyPr spcFirstLastPara="1" wrap="square" lIns="64175" tIns="32125" rIns="64175" bIns="32125" anchor="t" anchorCtr="0">
            <a:noAutofit/>
          </a:bodyPr>
          <a:lstStyle/>
          <a:p>
            <a:pPr marL="0" marR="0" lvl="0" indent="0" algn="l" rtl="0">
              <a:lnSpc>
                <a:spcPct val="100000"/>
              </a:lnSpc>
              <a:spcBef>
                <a:spcPts val="100"/>
              </a:spcBef>
              <a:spcAft>
                <a:spcPts val="0"/>
              </a:spcAft>
              <a:buNone/>
            </a:pPr>
            <a:r>
              <a:rPr lang="ru" sz="700">
                <a:latin typeface="Open Sans"/>
                <a:ea typeface="Open Sans"/>
                <a:cs typeface="Open Sans"/>
                <a:sym typeface="Open Sans"/>
              </a:rPr>
              <a:t>Code and prompts available at abc.github.io</a:t>
            </a:r>
            <a:endParaRPr sz="700" strike="noStrike">
              <a:solidFill>
                <a:srgbClr val="000000"/>
              </a:solidFill>
              <a:latin typeface="Open Sans"/>
              <a:ea typeface="Open Sans"/>
              <a:cs typeface="Open Sans"/>
              <a:sym typeface="Open Sans"/>
            </a:endParaRPr>
          </a:p>
        </p:txBody>
      </p:sp>
      <p:pic>
        <p:nvPicPr>
          <p:cNvPr id="746" name="Google Shape;746;p81" title="tags.png"/>
          <p:cNvPicPr preferRelativeResize="0"/>
          <p:nvPr/>
        </p:nvPicPr>
        <p:blipFill rotWithShape="1">
          <a:blip r:embed="rId6">
            <a:alphaModFix/>
          </a:blip>
          <a:srcRect l="2333" t="4753" r="34955" b="5051"/>
          <a:stretch/>
        </p:blipFill>
        <p:spPr>
          <a:xfrm>
            <a:off x="6232869" y="3022537"/>
            <a:ext cx="1726790" cy="816643"/>
          </a:xfrm>
          <a:prstGeom prst="rect">
            <a:avLst/>
          </a:prstGeom>
          <a:noFill/>
          <a:ln>
            <a:noFill/>
          </a:ln>
        </p:spPr>
      </p:pic>
      <p:sp>
        <p:nvSpPr>
          <p:cNvPr id="747" name="Google Shape;747;p81"/>
          <p:cNvSpPr/>
          <p:nvPr/>
        </p:nvSpPr>
        <p:spPr>
          <a:xfrm>
            <a:off x="6194325" y="2688063"/>
            <a:ext cx="2703300" cy="2052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100"/>
              </a:spcBef>
              <a:spcAft>
                <a:spcPts val="0"/>
              </a:spcAft>
              <a:buNone/>
            </a:pPr>
            <a:r>
              <a:rPr lang="ru" sz="700" b="1">
                <a:solidFill>
                  <a:schemeClr val="dk1"/>
                </a:solidFill>
                <a:latin typeface="Open Sans"/>
                <a:ea typeface="Open Sans"/>
                <a:cs typeface="Open Sans"/>
                <a:sym typeface="Open Sans"/>
              </a:rPr>
              <a:t>SCoPE</a:t>
            </a:r>
            <a:r>
              <a:rPr lang="ru" sz="700">
                <a:solidFill>
                  <a:schemeClr val="dk1"/>
                </a:solidFill>
                <a:latin typeface="Open Sans"/>
                <a:ea typeface="Open Sans"/>
                <a:cs typeface="Open Sans"/>
                <a:sym typeface="Open Sans"/>
              </a:rPr>
              <a:t> consistently outperforms baseline diffusion models</a:t>
            </a:r>
            <a:endParaRPr sz="1400">
              <a:latin typeface="Open Sans"/>
              <a:ea typeface="Open Sans"/>
              <a:cs typeface="Open Sans"/>
              <a:sym typeface="Open Sans"/>
            </a:endParaRPr>
          </a:p>
        </p:txBody>
      </p:sp>
      <p:sp>
        <p:nvSpPr>
          <p:cNvPr id="748" name="Google Shape;748;p81"/>
          <p:cNvSpPr/>
          <p:nvPr/>
        </p:nvSpPr>
        <p:spPr>
          <a:xfrm>
            <a:off x="8102167" y="3088694"/>
            <a:ext cx="740700" cy="551700"/>
          </a:xfrm>
          <a:prstGeom prst="roundRect">
            <a:avLst>
              <a:gd name="adj" fmla="val 16667"/>
            </a:avLst>
          </a:prstGeom>
          <a:solidFill>
            <a:srgbClr val="D0E0E3"/>
          </a:solidFill>
          <a:ln>
            <a:noFill/>
          </a:ln>
        </p:spPr>
        <p:txBody>
          <a:bodyPr spcFirstLastPara="1" wrap="square" lIns="18325" tIns="18325" rIns="18325" bIns="18325" anchor="ctr" anchorCtr="0">
            <a:noAutofit/>
          </a:bodyPr>
          <a:lstStyle/>
          <a:p>
            <a:pPr marL="0" lvl="0" indent="0" algn="ctr" rtl="0">
              <a:spcBef>
                <a:spcPts val="100"/>
              </a:spcBef>
              <a:spcAft>
                <a:spcPts val="0"/>
              </a:spcAft>
              <a:buNone/>
            </a:pPr>
            <a:r>
              <a:rPr lang="ru" sz="700" b="1">
                <a:solidFill>
                  <a:schemeClr val="dk1"/>
                </a:solidFill>
                <a:latin typeface="Open Sans"/>
                <a:ea typeface="Open Sans"/>
                <a:cs typeface="Open Sans"/>
                <a:sym typeface="Open Sans"/>
              </a:rPr>
              <a:t>SCoPE </a:t>
            </a:r>
            <a:r>
              <a:rPr lang="ru" sz="700">
                <a:solidFill>
                  <a:schemeClr val="dk1"/>
                </a:solidFill>
                <a:latin typeface="Open Sans"/>
                <a:ea typeface="Open Sans"/>
                <a:cs typeface="Open Sans"/>
                <a:sym typeface="Open Sans"/>
              </a:rPr>
              <a:t>is </a:t>
            </a:r>
            <a:r>
              <a:rPr lang="ru" sz="700" b="1">
                <a:solidFill>
                  <a:schemeClr val="dk1"/>
                </a:solidFill>
                <a:latin typeface="Open Sans"/>
                <a:ea typeface="Open Sans"/>
                <a:cs typeface="Open Sans"/>
                <a:sym typeface="Open Sans"/>
              </a:rPr>
              <a:t>robust</a:t>
            </a:r>
            <a:r>
              <a:rPr lang="ru" sz="700">
                <a:solidFill>
                  <a:schemeClr val="dk1"/>
                </a:solidFill>
                <a:latin typeface="Open Sans"/>
                <a:ea typeface="Open Sans"/>
                <a:cs typeface="Open Sans"/>
                <a:sym typeface="Open Sans"/>
              </a:rPr>
              <a:t> against different prompt tags</a:t>
            </a:r>
            <a:endParaRPr sz="700">
              <a:solidFill>
                <a:schemeClr val="dk1"/>
              </a:solidFill>
              <a:latin typeface="Open Sans"/>
              <a:ea typeface="Open Sans"/>
              <a:cs typeface="Open Sans"/>
              <a:sym typeface="Open Sans"/>
            </a:endParaRPr>
          </a:p>
        </p:txBody>
      </p:sp>
      <p:sp>
        <p:nvSpPr>
          <p:cNvPr id="749" name="Google Shape;749;p81"/>
          <p:cNvSpPr/>
          <p:nvPr/>
        </p:nvSpPr>
        <p:spPr>
          <a:xfrm>
            <a:off x="6148426" y="3966871"/>
            <a:ext cx="2795100" cy="712800"/>
          </a:xfrm>
          <a:prstGeom prst="roundRect">
            <a:avLst>
              <a:gd name="adj" fmla="val 16667"/>
            </a:avLst>
          </a:prstGeom>
          <a:solidFill>
            <a:srgbClr val="D0E0E3"/>
          </a:solidFill>
          <a:ln>
            <a:noFill/>
          </a:ln>
        </p:spPr>
        <p:txBody>
          <a:bodyPr spcFirstLastPara="1" wrap="square" lIns="56700" tIns="18325" rIns="18325" bIns="18325" anchor="ctr" anchorCtr="0">
            <a:noAutofit/>
          </a:bodyPr>
          <a:lstStyle/>
          <a:p>
            <a:pPr marL="0" lvl="0" indent="0" algn="l" rtl="0">
              <a:spcBef>
                <a:spcPts val="100"/>
              </a:spcBef>
              <a:spcAft>
                <a:spcPts val="0"/>
              </a:spcAft>
              <a:buNone/>
            </a:pPr>
            <a:r>
              <a:rPr lang="ru" sz="700" b="1">
                <a:solidFill>
                  <a:schemeClr val="dk1"/>
                </a:solidFill>
                <a:latin typeface="Open Sans"/>
                <a:ea typeface="Open Sans"/>
                <a:cs typeface="Open Sans"/>
                <a:sym typeface="Open Sans"/>
              </a:rPr>
              <a:t>Conclusion:  SCoPE </a:t>
            </a:r>
            <a:endParaRPr sz="700" b="1">
              <a:solidFill>
                <a:schemeClr val="dk1"/>
              </a:solidFill>
              <a:latin typeface="Open Sans"/>
              <a:ea typeface="Open Sans"/>
              <a:cs typeface="Open Sans"/>
              <a:sym typeface="Open Sans"/>
            </a:endParaRPr>
          </a:p>
          <a:p>
            <a:pPr marL="114300" lvl="0" indent="-107950" algn="l" rtl="0">
              <a:spcBef>
                <a:spcPts val="10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Training free</a:t>
            </a:r>
            <a:endParaRPr sz="700">
              <a:solidFill>
                <a:schemeClr val="dk1"/>
              </a:solidFill>
              <a:latin typeface="Open Sans"/>
              <a:ea typeface="Open Sans"/>
              <a:cs typeface="Open Sans"/>
              <a:sym typeface="Open Sans"/>
            </a:endParaRPr>
          </a:p>
          <a:p>
            <a:pPr marL="114300" lvl="0" indent="-107950" algn="l" rtl="0">
              <a:spcBef>
                <a:spcPts val="0"/>
              </a:spcBef>
              <a:spcAft>
                <a:spcPts val="0"/>
              </a:spcAft>
              <a:buClr>
                <a:schemeClr val="dk1"/>
              </a:buClr>
              <a:buSzPts val="700"/>
              <a:buFont typeface="Open Sans"/>
              <a:buChar char="★"/>
            </a:pPr>
            <a:r>
              <a:rPr lang="ru" sz="700" b="1">
                <a:solidFill>
                  <a:schemeClr val="dk1"/>
                </a:solidFill>
                <a:latin typeface="Open Sans"/>
                <a:ea typeface="Open Sans"/>
                <a:cs typeface="Open Sans"/>
                <a:sym typeface="Open Sans"/>
              </a:rPr>
              <a:t>Progressively interpolates</a:t>
            </a:r>
            <a:r>
              <a:rPr lang="ru" sz="700">
                <a:solidFill>
                  <a:schemeClr val="dk1"/>
                </a:solidFill>
                <a:latin typeface="Open Sans"/>
                <a:ea typeface="Open Sans"/>
                <a:cs typeface="Open Sans"/>
                <a:sym typeface="Open Sans"/>
              </a:rPr>
              <a:t> from </a:t>
            </a:r>
            <a:r>
              <a:rPr lang="ru" sz="700" b="1">
                <a:solidFill>
                  <a:schemeClr val="dk1"/>
                </a:solidFill>
                <a:latin typeface="Open Sans"/>
                <a:ea typeface="Open Sans"/>
                <a:cs typeface="Open Sans"/>
                <a:sym typeface="Open Sans"/>
              </a:rPr>
              <a:t>coarse to fine</a:t>
            </a:r>
            <a:r>
              <a:rPr lang="ru" sz="700">
                <a:solidFill>
                  <a:schemeClr val="dk1"/>
                </a:solidFill>
                <a:latin typeface="Open Sans"/>
                <a:ea typeface="Open Sans"/>
                <a:cs typeface="Open Sans"/>
                <a:sym typeface="Open Sans"/>
              </a:rPr>
              <a:t> grained prompts. </a:t>
            </a:r>
            <a:endParaRPr sz="700" b="1">
              <a:solidFill>
                <a:schemeClr val="dk1"/>
              </a:solidFill>
              <a:latin typeface="Open Sans"/>
              <a:ea typeface="Open Sans"/>
              <a:cs typeface="Open Sans"/>
              <a:sym typeface="Open Sans"/>
            </a:endParaRPr>
          </a:p>
          <a:p>
            <a:pPr marL="114300" lvl="0" indent="-107950" algn="l" rtl="0">
              <a:spcBef>
                <a:spcPts val="0"/>
              </a:spcBef>
              <a:spcAft>
                <a:spcPts val="0"/>
              </a:spcAft>
              <a:buClr>
                <a:schemeClr val="dk1"/>
              </a:buClr>
              <a:buSzPts val="700"/>
              <a:buFont typeface="Open Sans"/>
              <a:buChar char="★"/>
            </a:pPr>
            <a:r>
              <a:rPr lang="ru" sz="700">
                <a:solidFill>
                  <a:schemeClr val="dk1"/>
                </a:solidFill>
                <a:latin typeface="Open Sans"/>
                <a:ea typeface="Open Sans"/>
                <a:cs typeface="Open Sans"/>
                <a:sym typeface="Open Sans"/>
              </a:rPr>
              <a:t>Improves prompt alignment by upto </a:t>
            </a:r>
            <a:r>
              <a:rPr lang="ru" sz="700" b="1">
                <a:solidFill>
                  <a:schemeClr val="dk1"/>
                </a:solidFill>
                <a:latin typeface="Open Sans"/>
                <a:ea typeface="Open Sans"/>
                <a:cs typeface="Open Sans"/>
                <a:sym typeface="Open Sans"/>
              </a:rPr>
              <a:t>+8 points</a:t>
            </a:r>
            <a:r>
              <a:rPr lang="ru" sz="700">
                <a:solidFill>
                  <a:schemeClr val="dk1"/>
                </a:solidFill>
                <a:latin typeface="Open Sans"/>
                <a:ea typeface="Open Sans"/>
                <a:cs typeface="Open Sans"/>
                <a:sym typeface="Open Sans"/>
              </a:rPr>
              <a:t> in VQA Score</a:t>
            </a:r>
            <a:endParaRPr sz="700" b="1">
              <a:solidFill>
                <a:schemeClr val="dk1"/>
              </a:solidFill>
              <a:latin typeface="Open Sans"/>
              <a:ea typeface="Open Sans"/>
              <a:cs typeface="Open Sans"/>
              <a:sym typeface="Open Sans"/>
            </a:endParaRPr>
          </a:p>
        </p:txBody>
      </p:sp>
      <p:sp>
        <p:nvSpPr>
          <p:cNvPr id="750" name="Google Shape;750;p81"/>
          <p:cNvSpPr txBox="1"/>
          <p:nvPr/>
        </p:nvSpPr>
        <p:spPr>
          <a:xfrm>
            <a:off x="7013675" y="571600"/>
            <a:ext cx="690900" cy="34800"/>
          </a:xfrm>
          <a:prstGeom prst="rect">
            <a:avLst/>
          </a:prstGeom>
          <a:noFill/>
          <a:ln>
            <a:noFill/>
          </a:ln>
        </p:spPr>
        <p:txBody>
          <a:bodyPr spcFirstLastPara="1" wrap="square" lIns="91700" tIns="91700" rIns="91700" bIns="91700" anchor="t" anchorCtr="0">
            <a:noAutofit/>
          </a:bodyPr>
          <a:lstStyle/>
          <a:p>
            <a:pPr marL="0" lvl="0" indent="0" algn="l" rtl="0">
              <a:spcBef>
                <a:spcPts val="0"/>
              </a:spcBef>
              <a:spcAft>
                <a:spcPts val="0"/>
              </a:spcAft>
              <a:buNone/>
            </a:pPr>
            <a:r>
              <a:rPr lang="ru" sz="600">
                <a:solidFill>
                  <a:schemeClr val="dk1"/>
                </a:solidFill>
                <a:latin typeface="Open Sans"/>
                <a:ea typeface="Open Sans"/>
                <a:cs typeface="Open Sans"/>
                <a:sym typeface="Open Sans"/>
              </a:rPr>
              <a:t>Project page</a:t>
            </a:r>
            <a:endParaRPr sz="600">
              <a:solidFill>
                <a:schemeClr val="dk1"/>
              </a:solidFill>
              <a:latin typeface="Open Sans"/>
              <a:ea typeface="Open Sans"/>
              <a:cs typeface="Open Sans"/>
              <a:sym typeface="Open Sans"/>
            </a:endParaRPr>
          </a:p>
        </p:txBody>
      </p:sp>
      <p:sp>
        <p:nvSpPr>
          <p:cNvPr id="751" name="Google Shape;751;p81"/>
          <p:cNvSpPr txBox="1"/>
          <p:nvPr/>
        </p:nvSpPr>
        <p:spPr>
          <a:xfrm>
            <a:off x="7354104" y="3809960"/>
            <a:ext cx="1589400" cy="108900"/>
          </a:xfrm>
          <a:prstGeom prst="rect">
            <a:avLst/>
          </a:prstGeom>
          <a:noFill/>
          <a:ln>
            <a:noFill/>
          </a:ln>
        </p:spPr>
        <p:txBody>
          <a:bodyPr spcFirstLastPara="1" wrap="square" lIns="11325" tIns="11325" rIns="11325" bIns="11325" anchor="t" anchorCtr="0">
            <a:noAutofit/>
          </a:bodyPr>
          <a:lstStyle/>
          <a:p>
            <a:pPr marL="0" lvl="0" indent="0" algn="l" rtl="0">
              <a:spcBef>
                <a:spcPts val="0"/>
              </a:spcBef>
              <a:spcAft>
                <a:spcPts val="0"/>
              </a:spcAft>
              <a:buNone/>
            </a:pPr>
            <a:r>
              <a:rPr lang="ru" sz="400">
                <a:solidFill>
                  <a:schemeClr val="dk1"/>
                </a:solidFill>
                <a:latin typeface="Open Sans"/>
                <a:ea typeface="Open Sans"/>
                <a:cs typeface="Open Sans"/>
                <a:sym typeface="Open Sans"/>
              </a:rPr>
              <a:t>[1] GenAI-Bench (Li et al., 2024); [2] VQAScore (Lin et al., 2024)</a:t>
            </a:r>
            <a:endParaRPr sz="400">
              <a:solidFill>
                <a:schemeClr val="dk1"/>
              </a:solidFill>
              <a:latin typeface="Open Sans"/>
              <a:ea typeface="Open Sans"/>
              <a:cs typeface="Open Sans"/>
              <a:sym typeface="Open Sans"/>
            </a:endParaRPr>
          </a:p>
        </p:txBody>
      </p:sp>
      <p:pic>
        <p:nvPicPr>
          <p:cNvPr id="752" name="Google Shape;752;p81" title="adobe-express-qr-code-3.png"/>
          <p:cNvPicPr preferRelativeResize="0"/>
          <p:nvPr/>
        </p:nvPicPr>
        <p:blipFill>
          <a:blip r:embed="rId7">
            <a:alphaModFix/>
          </a:blip>
          <a:stretch>
            <a:fillRect/>
          </a:stretch>
        </p:blipFill>
        <p:spPr>
          <a:xfrm>
            <a:off x="7032625" y="45017"/>
            <a:ext cx="566964" cy="566964"/>
          </a:xfrm>
          <a:prstGeom prst="rect">
            <a:avLst/>
          </a:prstGeom>
          <a:noFill/>
          <a:ln>
            <a:noFill/>
          </a:ln>
        </p:spPr>
      </p:pic>
      <p:cxnSp>
        <p:nvCxnSpPr>
          <p:cNvPr id="753" name="Google Shape;753;p81"/>
          <p:cNvCxnSpPr/>
          <p:nvPr/>
        </p:nvCxnSpPr>
        <p:spPr>
          <a:xfrm rot="10800000" flipH="1">
            <a:off x="6159565" y="2955195"/>
            <a:ext cx="2760300" cy="5400"/>
          </a:xfrm>
          <a:prstGeom prst="straightConnector1">
            <a:avLst/>
          </a:prstGeom>
          <a:noFill/>
          <a:ln w="3550" cap="flat" cmpd="sng">
            <a:solidFill>
              <a:schemeClr val="dk2"/>
            </a:solidFill>
            <a:prstDash val="lgDash"/>
            <a:round/>
            <a:headEnd type="none" w="med" len="med"/>
            <a:tailEnd type="none" w="med" len="med"/>
          </a:ln>
        </p:spPr>
      </p:cxnSp>
      <p:pic>
        <p:nvPicPr>
          <p:cNvPr id="754" name="Google Shape;754;p81" title="scope_comparison_redblue_swapped.png"/>
          <p:cNvPicPr preferRelativeResize="0"/>
          <p:nvPr/>
        </p:nvPicPr>
        <p:blipFill rotWithShape="1">
          <a:blip r:embed="rId8">
            <a:alphaModFix/>
          </a:blip>
          <a:srcRect l="38707"/>
          <a:stretch/>
        </p:blipFill>
        <p:spPr>
          <a:xfrm>
            <a:off x="6708139" y="1722900"/>
            <a:ext cx="1675674" cy="937075"/>
          </a:xfrm>
          <a:prstGeom prst="rect">
            <a:avLst/>
          </a:prstGeom>
          <a:noFill/>
          <a:ln>
            <a:noFill/>
          </a:ln>
        </p:spPr>
      </p:pic>
      <p:sp>
        <p:nvSpPr>
          <p:cNvPr id="755" name="Google Shape;755;p81"/>
          <p:cNvSpPr txBox="1"/>
          <p:nvPr/>
        </p:nvSpPr>
        <p:spPr>
          <a:xfrm>
            <a:off x="244050" y="938425"/>
            <a:ext cx="5785500" cy="1344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Charts/Plots &gt;&gt; Tables</a:t>
            </a:r>
            <a:br>
              <a:rPr lang="ru" sz="2000">
                <a:solidFill>
                  <a:srgbClr val="595959"/>
                </a:solidFill>
                <a:latin typeface="Calibri"/>
                <a:ea typeface="Calibri"/>
                <a:cs typeface="Calibri"/>
                <a:sym typeface="Calibri"/>
              </a:rPr>
            </a:b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Tersely but clearly define the setting (i.e., dataset, metric, etc.)</a:t>
            </a:r>
            <a:br>
              <a:rPr lang="ru" sz="2000">
                <a:solidFill>
                  <a:srgbClr val="595959"/>
                </a:solidFill>
                <a:latin typeface="Calibri"/>
                <a:ea typeface="Calibri"/>
                <a:cs typeface="Calibri"/>
                <a:sym typeface="Calibri"/>
              </a:rPr>
            </a:br>
            <a:endParaRPr sz="2000">
              <a:solidFill>
                <a:srgbClr val="595959"/>
              </a:solidFill>
              <a:latin typeface="Calibri"/>
              <a:ea typeface="Calibri"/>
              <a:cs typeface="Calibri"/>
              <a:sym typeface="Calibri"/>
            </a:endParaRPr>
          </a:p>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Highlight your results! – Takeaways &amp; Conclusions</a:t>
            </a:r>
            <a:endParaRPr sz="2000">
              <a:solidFill>
                <a:srgbClr val="595959"/>
              </a:solidFill>
              <a:latin typeface="Calibri"/>
              <a:ea typeface="Calibri"/>
              <a:cs typeface="Calibri"/>
              <a:sym typeface="Calibri"/>
            </a:endParaRPr>
          </a:p>
        </p:txBody>
      </p:sp>
      <p:sp>
        <p:nvSpPr>
          <p:cNvPr id="756" name="Google Shape;756;p81"/>
          <p:cNvSpPr txBox="1"/>
          <p:nvPr/>
        </p:nvSpPr>
        <p:spPr>
          <a:xfrm>
            <a:off x="244050" y="3397575"/>
            <a:ext cx="5584200" cy="1344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595959"/>
              </a:buClr>
              <a:buSzPts val="2000"/>
              <a:buFont typeface="Calibri"/>
              <a:buChar char="●"/>
            </a:pPr>
            <a:r>
              <a:rPr lang="ru" sz="2000">
                <a:solidFill>
                  <a:srgbClr val="595959"/>
                </a:solidFill>
                <a:latin typeface="Calibri"/>
                <a:ea typeface="Calibri"/>
                <a:cs typeface="Calibri"/>
                <a:sym typeface="Calibri"/>
              </a:rPr>
              <a:t>Include a project page / code link for people to checkout the paper / code</a:t>
            </a:r>
            <a:br>
              <a:rPr lang="ru" sz="2000">
                <a:solidFill>
                  <a:srgbClr val="595959"/>
                </a:solidFill>
                <a:latin typeface="Calibri"/>
                <a:ea typeface="Calibri"/>
                <a:cs typeface="Calibri"/>
                <a:sym typeface="Calibri"/>
              </a:rPr>
            </a:br>
            <a:br>
              <a:rPr lang="ru" sz="2000">
                <a:solidFill>
                  <a:srgbClr val="595959"/>
                </a:solidFill>
                <a:latin typeface="Calibri"/>
                <a:ea typeface="Calibri"/>
                <a:cs typeface="Calibri"/>
                <a:sym typeface="Calibri"/>
              </a:rPr>
            </a:br>
            <a:r>
              <a:rPr lang="ru" sz="2000">
                <a:solidFill>
                  <a:srgbClr val="595959"/>
                </a:solidFill>
                <a:latin typeface="Calibri"/>
                <a:ea typeface="Calibri"/>
                <a:cs typeface="Calibri"/>
                <a:sym typeface="Calibri"/>
              </a:rPr>
              <a:t>And a way to get your contact details</a:t>
            </a:r>
            <a:endParaRPr sz="2000">
              <a:solidFill>
                <a:srgbClr val="59595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8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Presentation</a:t>
            </a:r>
            <a:endParaRPr>
              <a:latin typeface="Calibri"/>
              <a:ea typeface="Calibri"/>
              <a:cs typeface="Calibri"/>
              <a:sym typeface="Calibri"/>
            </a:endParaRPr>
          </a:p>
        </p:txBody>
      </p:sp>
      <p:sp>
        <p:nvSpPr>
          <p:cNvPr id="762" name="Google Shape;762;p82"/>
          <p:cNvSpPr txBox="1">
            <a:spLocks noGrp="1"/>
          </p:cNvSpPr>
          <p:nvPr>
            <p:ph type="body" idx="1"/>
          </p:nvPr>
        </p:nvSpPr>
        <p:spPr>
          <a:xfrm>
            <a:off x="729450" y="2078875"/>
            <a:ext cx="7688700" cy="292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a:latin typeface="Calibri"/>
                <a:ea typeface="Calibri"/>
                <a:cs typeface="Calibri"/>
                <a:sym typeface="Calibri"/>
              </a:rPr>
              <a:t>What to expect?</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Do NOT assume people will read everything</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You will find yourself repeating a lot of things</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Use the poster as a visual aid, not a script</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People will join mid-explanation</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Get ready to start again</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Some visitors may just look and move on</a:t>
            </a:r>
            <a:endParaRPr sz="20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Presentation</a:t>
            </a:r>
            <a:endParaRPr>
              <a:latin typeface="Calibri"/>
              <a:ea typeface="Calibri"/>
              <a:cs typeface="Calibri"/>
              <a:sym typeface="Calibri"/>
            </a:endParaRPr>
          </a:p>
        </p:txBody>
      </p:sp>
      <p:sp>
        <p:nvSpPr>
          <p:cNvPr id="768" name="Google Shape;768;p8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b="1">
                <a:latin typeface="Calibri"/>
                <a:ea typeface="Calibri"/>
                <a:cs typeface="Calibri"/>
                <a:sym typeface="Calibri"/>
              </a:rPr>
              <a:t>Before</a:t>
            </a:r>
            <a:r>
              <a:rPr lang="ru" sz="2000">
                <a:latin typeface="Calibri"/>
                <a:ea typeface="Calibri"/>
                <a:cs typeface="Calibri"/>
                <a:sym typeface="Calibri"/>
              </a:rPr>
              <a:t>, During, After</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Prepare a 30-second and 2-minute pitch</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Look welcoming</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Face the incoming wave of people</a:t>
            </a:r>
            <a:endParaRPr sz="2000">
              <a:latin typeface="Calibri"/>
              <a:ea typeface="Calibri"/>
              <a:cs typeface="Calibri"/>
              <a:sym typeface="Calibri"/>
            </a:endParaRPr>
          </a:p>
          <a:p>
            <a:pPr marL="914400" lvl="1" indent="-355600" algn="l" rtl="0">
              <a:spcBef>
                <a:spcPts val="0"/>
              </a:spcBef>
              <a:spcAft>
                <a:spcPts val="0"/>
              </a:spcAft>
              <a:buSzPts val="2000"/>
              <a:buFont typeface="Calibri"/>
              <a:buChar char="-"/>
            </a:pPr>
            <a:r>
              <a:rPr lang="ru" sz="2000">
                <a:latin typeface="Calibri"/>
                <a:ea typeface="Calibri"/>
                <a:cs typeface="Calibri"/>
                <a:sym typeface="Calibri"/>
              </a:rPr>
              <a:t>Do not turn and stare at your poster</a:t>
            </a:r>
            <a:endParaRPr sz="200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8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Presentation</a:t>
            </a:r>
            <a:endParaRPr>
              <a:latin typeface="Calibri"/>
              <a:ea typeface="Calibri"/>
              <a:cs typeface="Calibri"/>
              <a:sym typeface="Calibri"/>
            </a:endParaRPr>
          </a:p>
        </p:txBody>
      </p:sp>
      <p:sp>
        <p:nvSpPr>
          <p:cNvPr id="774" name="Google Shape;774;p8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a:latin typeface="Calibri"/>
                <a:ea typeface="Calibri"/>
                <a:cs typeface="Calibri"/>
                <a:sym typeface="Calibri"/>
              </a:rPr>
              <a:t>Before, </a:t>
            </a:r>
            <a:r>
              <a:rPr lang="ru" sz="2000" b="1">
                <a:latin typeface="Calibri"/>
                <a:ea typeface="Calibri"/>
                <a:cs typeface="Calibri"/>
                <a:sym typeface="Calibri"/>
              </a:rPr>
              <a:t>During</a:t>
            </a:r>
            <a:r>
              <a:rPr lang="ru" sz="2000">
                <a:latin typeface="Calibri"/>
                <a:ea typeface="Calibri"/>
                <a:cs typeface="Calibri"/>
                <a:sym typeface="Calibri"/>
              </a:rPr>
              <a:t>, After</a:t>
            </a:r>
            <a:endParaRPr sz="2000">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Be the person to break the ice, “Would you like a quick overview?”</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Point to visuals and results on your poster</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Adapt depth based on interest</a:t>
            </a:r>
            <a:endParaRPr sz="2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a:t>The fight against time.</a:t>
            </a:r>
            <a:endParaRPr sz="3000"/>
          </a:p>
        </p:txBody>
      </p:sp>
      <p:sp>
        <p:nvSpPr>
          <p:cNvPr id="174" name="Google Shape;174;p31"/>
          <p:cNvSpPr txBox="1">
            <a:spLocks noGrp="1"/>
          </p:cNvSpPr>
          <p:nvPr>
            <p:ph type="body" idx="1"/>
          </p:nvPr>
        </p:nvSpPr>
        <p:spPr>
          <a:xfrm>
            <a:off x="729325" y="2078875"/>
            <a:ext cx="4473900" cy="2580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ru" sz="2000"/>
              <a:t>20 minute vs. 60 minute talks are wildly different!</a:t>
            </a:r>
            <a:endParaRPr sz="2000"/>
          </a:p>
          <a:p>
            <a:pPr marL="457200" lvl="0" indent="-355600" algn="l" rtl="0">
              <a:spcBef>
                <a:spcPts val="0"/>
              </a:spcBef>
              <a:spcAft>
                <a:spcPts val="0"/>
              </a:spcAft>
              <a:buSzPts val="2000"/>
              <a:buChar char="●"/>
            </a:pPr>
            <a:r>
              <a:rPr lang="ru" sz="2000"/>
              <a:t>Plan the time you will spend on each section: motivation, results, techniques, experiments, etc.</a:t>
            </a:r>
            <a:endParaRPr sz="2000"/>
          </a:p>
          <a:p>
            <a:pPr marL="457200" lvl="0" indent="-355600" algn="l" rtl="0">
              <a:spcBef>
                <a:spcPts val="0"/>
              </a:spcBef>
              <a:spcAft>
                <a:spcPts val="0"/>
              </a:spcAft>
              <a:buSzPts val="2000"/>
              <a:buChar char="●"/>
            </a:pPr>
            <a:r>
              <a:rPr lang="ru" sz="2000"/>
              <a:t>Spend time proportional to importance, novelty, coolness</a:t>
            </a:r>
            <a:endParaRPr sz="2000"/>
          </a:p>
        </p:txBody>
      </p:sp>
      <p:sp>
        <p:nvSpPr>
          <p:cNvPr id="175" name="Google Shape;175;p31"/>
          <p:cNvSpPr/>
          <p:nvPr/>
        </p:nvSpPr>
        <p:spPr>
          <a:xfrm>
            <a:off x="5503575" y="1229275"/>
            <a:ext cx="3452100" cy="3514800"/>
          </a:xfrm>
          <a:prstGeom prst="foldedCorner">
            <a:avLst>
              <a:gd name="adj" fmla="val 1339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75000"/>
              </a:lnSpc>
              <a:spcBef>
                <a:spcPts val="0"/>
              </a:spcBef>
              <a:spcAft>
                <a:spcPts val="0"/>
              </a:spcAft>
              <a:buNone/>
            </a:pPr>
            <a:r>
              <a:rPr lang="ru" sz="1700" i="1" u="sng">
                <a:solidFill>
                  <a:srgbClr val="434343"/>
                </a:solidFill>
                <a:latin typeface="Comic Sans MS"/>
                <a:ea typeface="Comic Sans MS"/>
                <a:cs typeface="Comic Sans MS"/>
                <a:sym typeface="Comic Sans MS"/>
              </a:rPr>
              <a:t>Example plan for our talk:</a:t>
            </a:r>
            <a:endParaRPr sz="1500" i="1" u="sng">
              <a:solidFill>
                <a:srgbClr val="434343"/>
              </a:solidFill>
              <a:latin typeface="Comic Sans MS"/>
              <a:ea typeface="Comic Sans MS"/>
              <a:cs typeface="Comic Sans MS"/>
              <a:sym typeface="Comic Sans MS"/>
            </a:endParaRPr>
          </a:p>
          <a:p>
            <a:pPr marL="457200" lvl="0" indent="-330200" algn="l" rtl="0">
              <a:lnSpc>
                <a:spcPct val="175000"/>
              </a:lnSpc>
              <a:spcBef>
                <a:spcPts val="0"/>
              </a:spcBef>
              <a:spcAft>
                <a:spcPts val="0"/>
              </a:spcAft>
              <a:buClr>
                <a:srgbClr val="434343"/>
              </a:buClr>
              <a:buSzPts val="1600"/>
              <a:buFont typeface="Comic Sans MS"/>
              <a:buChar char="●"/>
            </a:pPr>
            <a:r>
              <a:rPr lang="ru" sz="1600" i="1">
                <a:solidFill>
                  <a:srgbClr val="434343"/>
                </a:solidFill>
                <a:latin typeface="Comic Sans MS"/>
                <a:ea typeface="Comic Sans MS"/>
                <a:cs typeface="Comic Sans MS"/>
                <a:sym typeface="Comic Sans MS"/>
              </a:rPr>
              <a:t>Preparing your talk (5 min)</a:t>
            </a:r>
            <a:endParaRPr sz="1600" i="1">
              <a:solidFill>
                <a:srgbClr val="434343"/>
              </a:solidFill>
              <a:latin typeface="Comic Sans MS"/>
              <a:ea typeface="Comic Sans MS"/>
              <a:cs typeface="Comic Sans MS"/>
              <a:sym typeface="Comic Sans MS"/>
            </a:endParaRPr>
          </a:p>
          <a:p>
            <a:pPr marL="457200" lvl="0" indent="-330200" algn="l" rtl="0">
              <a:lnSpc>
                <a:spcPct val="175000"/>
              </a:lnSpc>
              <a:spcBef>
                <a:spcPts val="0"/>
              </a:spcBef>
              <a:spcAft>
                <a:spcPts val="0"/>
              </a:spcAft>
              <a:buClr>
                <a:srgbClr val="434343"/>
              </a:buClr>
              <a:buSzPts val="1600"/>
              <a:buFont typeface="Comic Sans MS"/>
              <a:buChar char="●"/>
            </a:pPr>
            <a:r>
              <a:rPr lang="ru" sz="1600" i="1">
                <a:solidFill>
                  <a:srgbClr val="434343"/>
                </a:solidFill>
                <a:latin typeface="Comic Sans MS"/>
                <a:ea typeface="Comic Sans MS"/>
                <a:cs typeface="Comic Sans MS"/>
                <a:sym typeface="Comic Sans MS"/>
              </a:rPr>
              <a:t>Public speaking (7 min)</a:t>
            </a:r>
            <a:endParaRPr sz="1600" i="1">
              <a:solidFill>
                <a:srgbClr val="434343"/>
              </a:solidFill>
              <a:latin typeface="Comic Sans MS"/>
              <a:ea typeface="Comic Sans MS"/>
              <a:cs typeface="Comic Sans MS"/>
              <a:sym typeface="Comic Sans MS"/>
            </a:endParaRPr>
          </a:p>
          <a:p>
            <a:pPr marL="457200" lvl="0" indent="-330200" algn="l" rtl="0">
              <a:lnSpc>
                <a:spcPct val="175000"/>
              </a:lnSpc>
              <a:spcBef>
                <a:spcPts val="0"/>
              </a:spcBef>
              <a:spcAft>
                <a:spcPts val="0"/>
              </a:spcAft>
              <a:buClr>
                <a:srgbClr val="434343"/>
              </a:buClr>
              <a:buSzPts val="1600"/>
              <a:buFont typeface="Comic Sans MS"/>
              <a:buChar char="●"/>
            </a:pPr>
            <a:r>
              <a:rPr lang="ru" sz="1600" i="1">
                <a:solidFill>
                  <a:srgbClr val="434343"/>
                </a:solidFill>
                <a:latin typeface="Comic Sans MS"/>
                <a:ea typeface="Comic Sans MS"/>
                <a:cs typeface="Comic Sans MS"/>
                <a:sym typeface="Comic Sans MS"/>
              </a:rPr>
              <a:t>Presentation design (12 min)</a:t>
            </a:r>
            <a:endParaRPr sz="1600" i="1">
              <a:solidFill>
                <a:srgbClr val="434343"/>
              </a:solidFill>
              <a:latin typeface="Comic Sans MS"/>
              <a:ea typeface="Comic Sans MS"/>
              <a:cs typeface="Comic Sans MS"/>
              <a:sym typeface="Comic Sans MS"/>
            </a:endParaRPr>
          </a:p>
          <a:p>
            <a:pPr marL="457200" lvl="0" indent="-330200" algn="l" rtl="0">
              <a:lnSpc>
                <a:spcPct val="175000"/>
              </a:lnSpc>
              <a:spcBef>
                <a:spcPts val="0"/>
              </a:spcBef>
              <a:spcAft>
                <a:spcPts val="0"/>
              </a:spcAft>
              <a:buClr>
                <a:srgbClr val="434343"/>
              </a:buClr>
              <a:buSzPts val="1600"/>
              <a:buFont typeface="Comic Sans MS"/>
              <a:buChar char="●"/>
            </a:pPr>
            <a:r>
              <a:rPr lang="ru" sz="1600" i="1">
                <a:solidFill>
                  <a:srgbClr val="434343"/>
                </a:solidFill>
                <a:latin typeface="Comic Sans MS"/>
                <a:ea typeface="Comic Sans MS"/>
                <a:cs typeface="Comic Sans MS"/>
                <a:sym typeface="Comic Sans MS"/>
              </a:rPr>
              <a:t>Making diagrams (6 min)</a:t>
            </a:r>
            <a:endParaRPr sz="1600" i="1">
              <a:solidFill>
                <a:srgbClr val="434343"/>
              </a:solidFill>
              <a:latin typeface="Comic Sans MS"/>
              <a:ea typeface="Comic Sans MS"/>
              <a:cs typeface="Comic Sans MS"/>
              <a:sym typeface="Comic Sans MS"/>
            </a:endParaRPr>
          </a:p>
          <a:p>
            <a:pPr marL="457200" lvl="0" indent="-330200" algn="l" rtl="0">
              <a:lnSpc>
                <a:spcPct val="175000"/>
              </a:lnSpc>
              <a:spcBef>
                <a:spcPts val="0"/>
              </a:spcBef>
              <a:spcAft>
                <a:spcPts val="0"/>
              </a:spcAft>
              <a:buClr>
                <a:srgbClr val="434343"/>
              </a:buClr>
              <a:buSzPts val="1600"/>
              <a:buFont typeface="Comic Sans MS"/>
              <a:buChar char="●"/>
            </a:pPr>
            <a:r>
              <a:rPr lang="ru" sz="1600" i="1">
                <a:solidFill>
                  <a:srgbClr val="434343"/>
                </a:solidFill>
                <a:latin typeface="Comic Sans MS"/>
                <a:ea typeface="Comic Sans MS"/>
                <a:cs typeface="Comic Sans MS"/>
                <a:sym typeface="Comic Sans MS"/>
              </a:rPr>
              <a:t>Poster design (6 min)</a:t>
            </a:r>
            <a:endParaRPr sz="1600" i="1">
              <a:solidFill>
                <a:srgbClr val="434343"/>
              </a:solidFill>
              <a:latin typeface="Comic Sans MS"/>
              <a:ea typeface="Comic Sans MS"/>
              <a:cs typeface="Comic Sans MS"/>
              <a:sym typeface="Comic Sans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latin typeface="Calibri"/>
                <a:ea typeface="Calibri"/>
                <a:cs typeface="Calibri"/>
                <a:sym typeface="Calibri"/>
              </a:rPr>
              <a:t>Poster Presentation</a:t>
            </a:r>
            <a:endParaRPr>
              <a:latin typeface="Calibri"/>
              <a:ea typeface="Calibri"/>
              <a:cs typeface="Calibri"/>
              <a:sym typeface="Calibri"/>
            </a:endParaRPr>
          </a:p>
        </p:txBody>
      </p:sp>
      <p:sp>
        <p:nvSpPr>
          <p:cNvPr id="780" name="Google Shape;780;p8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2000">
                <a:latin typeface="Calibri"/>
                <a:ea typeface="Calibri"/>
                <a:cs typeface="Calibri"/>
                <a:sym typeface="Calibri"/>
              </a:rPr>
              <a:t>Before, During, </a:t>
            </a:r>
            <a:r>
              <a:rPr lang="ru" sz="2000" b="1">
                <a:latin typeface="Calibri"/>
                <a:ea typeface="Calibri"/>
                <a:cs typeface="Calibri"/>
                <a:sym typeface="Calibri"/>
              </a:rPr>
              <a:t>After</a:t>
            </a:r>
            <a:endParaRPr sz="2000" b="1">
              <a:latin typeface="Calibri"/>
              <a:ea typeface="Calibri"/>
              <a:cs typeface="Calibri"/>
              <a:sym typeface="Calibri"/>
            </a:endParaRPr>
          </a:p>
          <a:p>
            <a:pPr marL="457200" lvl="0" indent="-355600" algn="l" rtl="0">
              <a:spcBef>
                <a:spcPts val="1200"/>
              </a:spcBef>
              <a:spcAft>
                <a:spcPts val="0"/>
              </a:spcAft>
              <a:buSzPts val="2000"/>
              <a:buFont typeface="Calibri"/>
              <a:buChar char="-"/>
            </a:pPr>
            <a:r>
              <a:rPr lang="ru" sz="2000">
                <a:latin typeface="Calibri"/>
                <a:ea typeface="Calibri"/>
                <a:cs typeface="Calibri"/>
                <a:sym typeface="Calibri"/>
              </a:rPr>
              <a:t>Offer the QR code / project page link</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Ask if they have any questions / suggestions – invite a discussion</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Note feedback for improving the work</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ru" sz="2000">
                <a:latin typeface="Calibri"/>
                <a:ea typeface="Calibri"/>
                <a:cs typeface="Calibri"/>
                <a:sym typeface="Calibri"/>
              </a:rPr>
              <a:t>Connect, exchange contacts, keep in touch</a:t>
            </a:r>
            <a:endParaRPr sz="20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Recap: Poster Design &amp; Presentations</a:t>
            </a:r>
            <a:endParaRPr/>
          </a:p>
        </p:txBody>
      </p:sp>
      <p:sp>
        <p:nvSpPr>
          <p:cNvPr id="786" name="Google Shape;786;p8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Char char="●"/>
            </a:pPr>
            <a:r>
              <a:rPr lang="ru"/>
              <a:t>Visual aid for your paper</a:t>
            </a:r>
            <a:endParaRPr/>
          </a:p>
          <a:p>
            <a:pPr marL="457200" lvl="0" indent="-381000" algn="l" rtl="0">
              <a:spcBef>
                <a:spcPts val="0"/>
              </a:spcBef>
              <a:spcAft>
                <a:spcPts val="0"/>
              </a:spcAft>
              <a:buSzPts val="2400"/>
              <a:buChar char="●"/>
            </a:pPr>
            <a:r>
              <a:rPr lang="ru"/>
              <a:t>Structure for scanning, not reading</a:t>
            </a:r>
            <a:endParaRPr/>
          </a:p>
          <a:p>
            <a:pPr marL="457200" lvl="0" indent="-381000" algn="l" rtl="0">
              <a:spcBef>
                <a:spcPts val="0"/>
              </a:spcBef>
              <a:spcAft>
                <a:spcPts val="0"/>
              </a:spcAft>
              <a:buSzPts val="2400"/>
              <a:buChar char="●"/>
            </a:pPr>
            <a:r>
              <a:rPr lang="ru"/>
              <a:t>Use </a:t>
            </a:r>
            <a:r>
              <a:rPr lang="ru" b="1"/>
              <a:t>visual anchors</a:t>
            </a:r>
            <a:r>
              <a:rPr lang="ru"/>
              <a:t> (e.g. bolding), figures, charts</a:t>
            </a:r>
            <a:endParaRPr/>
          </a:p>
          <a:p>
            <a:pPr marL="457200" lvl="0" indent="-381000" algn="l" rtl="0">
              <a:spcBef>
                <a:spcPts val="0"/>
              </a:spcBef>
              <a:spcAft>
                <a:spcPts val="0"/>
              </a:spcAft>
              <a:buSzPts val="2400"/>
              <a:buChar char="●"/>
            </a:pPr>
            <a:r>
              <a:rPr lang="ru"/>
              <a:t>During presentations, look welcoming and offer an overview. Be nice :)</a:t>
            </a:r>
            <a:endParaRPr/>
          </a:p>
        </p:txBody>
      </p:sp>
      <p:sp>
        <p:nvSpPr>
          <p:cNvPr id="787" name="Google Shape;787;p86"/>
          <p:cNvSpPr txBox="1">
            <a:spLocks noGrp="1"/>
          </p:cNvSpPr>
          <p:nvPr>
            <p:ph type="title"/>
          </p:nvPr>
        </p:nvSpPr>
        <p:spPr>
          <a:xfrm>
            <a:off x="727800" y="4283946"/>
            <a:ext cx="76884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2940" i="1"/>
              <a:t>Any tips for poster design &amp; presentations?</a:t>
            </a:r>
            <a:endParaRPr sz="2940" i="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8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ru" sz="6000"/>
              <a:t>Thank you!</a:t>
            </a:r>
            <a:endParaRPr sz="6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729450" y="11662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Front of box, back of box</a:t>
            </a:r>
            <a:endParaRPr/>
          </a:p>
        </p:txBody>
      </p:sp>
      <p:sp>
        <p:nvSpPr>
          <p:cNvPr id="181" name="Google Shape;181;p32"/>
          <p:cNvSpPr txBox="1">
            <a:spLocks noGrp="1"/>
          </p:cNvSpPr>
          <p:nvPr>
            <p:ph type="body" idx="1"/>
          </p:nvPr>
        </p:nvSpPr>
        <p:spPr>
          <a:xfrm>
            <a:off x="729325" y="1621675"/>
            <a:ext cx="76884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t>What you want your talk to look like:</a:t>
            </a:r>
            <a:endParaRPr/>
          </a:p>
        </p:txBody>
      </p:sp>
      <p:pic>
        <p:nvPicPr>
          <p:cNvPr id="182" name="Google Shape;182;p32"/>
          <p:cNvPicPr preferRelativeResize="0"/>
          <p:nvPr/>
        </p:nvPicPr>
        <p:blipFill rotWithShape="1">
          <a:blip r:embed="rId3">
            <a:alphaModFix/>
          </a:blip>
          <a:srcRect l="16951" t="19706" r="16599" b="2588"/>
          <a:stretch/>
        </p:blipFill>
        <p:spPr>
          <a:xfrm>
            <a:off x="607925" y="2144963"/>
            <a:ext cx="1694625" cy="1981670"/>
          </a:xfrm>
          <a:prstGeom prst="rect">
            <a:avLst/>
          </a:prstGeom>
          <a:noFill/>
          <a:ln>
            <a:noFill/>
          </a:ln>
        </p:spPr>
      </p:pic>
      <p:pic>
        <p:nvPicPr>
          <p:cNvPr id="183" name="Google Shape;183;p32"/>
          <p:cNvPicPr preferRelativeResize="0"/>
          <p:nvPr/>
        </p:nvPicPr>
        <p:blipFill>
          <a:blip r:embed="rId4">
            <a:alphaModFix/>
          </a:blip>
          <a:stretch>
            <a:fillRect/>
          </a:stretch>
        </p:blipFill>
        <p:spPr>
          <a:xfrm>
            <a:off x="2636530" y="2121650"/>
            <a:ext cx="1540273" cy="2028300"/>
          </a:xfrm>
          <a:prstGeom prst="rect">
            <a:avLst/>
          </a:prstGeom>
          <a:noFill/>
          <a:ln>
            <a:noFill/>
          </a:ln>
        </p:spPr>
      </p:pic>
      <p:pic>
        <p:nvPicPr>
          <p:cNvPr id="184" name="Google Shape;184;p32"/>
          <p:cNvPicPr preferRelativeResize="0"/>
          <p:nvPr/>
        </p:nvPicPr>
        <p:blipFill>
          <a:blip r:embed="rId5">
            <a:alphaModFix/>
          </a:blip>
          <a:stretch>
            <a:fillRect/>
          </a:stretch>
        </p:blipFill>
        <p:spPr>
          <a:xfrm>
            <a:off x="4501499" y="2121650"/>
            <a:ext cx="1694625" cy="2028300"/>
          </a:xfrm>
          <a:prstGeom prst="rect">
            <a:avLst/>
          </a:prstGeom>
          <a:noFill/>
          <a:ln>
            <a:noFill/>
          </a:ln>
        </p:spPr>
      </p:pic>
      <p:pic>
        <p:nvPicPr>
          <p:cNvPr id="185" name="Google Shape;185;p32"/>
          <p:cNvPicPr preferRelativeResize="0"/>
          <p:nvPr/>
        </p:nvPicPr>
        <p:blipFill>
          <a:blip r:embed="rId6">
            <a:alphaModFix/>
          </a:blip>
          <a:stretch>
            <a:fillRect/>
          </a:stretch>
        </p:blipFill>
        <p:spPr>
          <a:xfrm>
            <a:off x="6520825" y="2121650"/>
            <a:ext cx="2226446" cy="2028300"/>
          </a:xfrm>
          <a:prstGeom prst="rect">
            <a:avLst/>
          </a:prstGeom>
          <a:noFill/>
          <a:ln>
            <a:noFill/>
          </a:ln>
        </p:spPr>
      </p:pic>
      <p:sp>
        <p:nvSpPr>
          <p:cNvPr id="186" name="Google Shape;186;p32"/>
          <p:cNvSpPr/>
          <p:nvPr/>
        </p:nvSpPr>
        <p:spPr>
          <a:xfrm>
            <a:off x="1918351" y="2842600"/>
            <a:ext cx="1172400" cy="586500"/>
          </a:xfrm>
          <a:prstGeom prst="rightArrow">
            <a:avLst>
              <a:gd name="adj1" fmla="val 50000"/>
              <a:gd name="adj2"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7" name="Google Shape;187;p32"/>
          <p:cNvSpPr/>
          <p:nvPr/>
        </p:nvSpPr>
        <p:spPr>
          <a:xfrm>
            <a:off x="3825488" y="2842600"/>
            <a:ext cx="1172400" cy="586500"/>
          </a:xfrm>
          <a:prstGeom prst="rightArrow">
            <a:avLst>
              <a:gd name="adj1" fmla="val 50000"/>
              <a:gd name="adj2"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8" name="Google Shape;188;p32"/>
          <p:cNvSpPr/>
          <p:nvPr/>
        </p:nvSpPr>
        <p:spPr>
          <a:xfrm>
            <a:off x="5808851" y="2842600"/>
            <a:ext cx="1172400" cy="586500"/>
          </a:xfrm>
          <a:prstGeom prst="rightArrow">
            <a:avLst>
              <a:gd name="adj1" fmla="val 50000"/>
              <a:gd name="adj2" fmla="val 5000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3"/>
          <p:cNvPicPr preferRelativeResize="0"/>
          <p:nvPr/>
        </p:nvPicPr>
        <p:blipFill>
          <a:blip r:embed="rId3">
            <a:alphaModFix/>
          </a:blip>
          <a:stretch>
            <a:fillRect/>
          </a:stretch>
        </p:blipFill>
        <p:spPr>
          <a:xfrm>
            <a:off x="4688300" y="2305350"/>
            <a:ext cx="1253358" cy="1500146"/>
          </a:xfrm>
          <a:prstGeom prst="rect">
            <a:avLst/>
          </a:prstGeom>
          <a:noFill/>
          <a:ln>
            <a:noFill/>
          </a:ln>
        </p:spPr>
      </p:pic>
      <p:sp>
        <p:nvSpPr>
          <p:cNvPr id="194" name="Google Shape;194;p33"/>
          <p:cNvSpPr txBox="1">
            <a:spLocks noGrp="1"/>
          </p:cNvSpPr>
          <p:nvPr>
            <p:ph type="title"/>
          </p:nvPr>
        </p:nvSpPr>
        <p:spPr>
          <a:xfrm>
            <a:off x="729450" y="11662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ru"/>
              <a:t>Front of box, back of box</a:t>
            </a:r>
            <a:endParaRPr/>
          </a:p>
        </p:txBody>
      </p:sp>
      <p:sp>
        <p:nvSpPr>
          <p:cNvPr id="195" name="Google Shape;195;p33"/>
          <p:cNvSpPr txBox="1">
            <a:spLocks noGrp="1"/>
          </p:cNvSpPr>
          <p:nvPr>
            <p:ph type="body" idx="1"/>
          </p:nvPr>
        </p:nvSpPr>
        <p:spPr>
          <a:xfrm>
            <a:off x="729325" y="1621675"/>
            <a:ext cx="76884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ru"/>
              <a:t>What it should actually look like:</a:t>
            </a:r>
            <a:endParaRPr/>
          </a:p>
        </p:txBody>
      </p:sp>
      <p:pic>
        <p:nvPicPr>
          <p:cNvPr id="196" name="Google Shape;196;p33"/>
          <p:cNvPicPr preferRelativeResize="0"/>
          <p:nvPr/>
        </p:nvPicPr>
        <p:blipFill rotWithShape="1">
          <a:blip r:embed="rId4">
            <a:alphaModFix/>
          </a:blip>
          <a:srcRect l="16951" t="19706" r="16599" b="2588"/>
          <a:stretch/>
        </p:blipFill>
        <p:spPr>
          <a:xfrm>
            <a:off x="226925" y="2322592"/>
            <a:ext cx="1253365" cy="1465665"/>
          </a:xfrm>
          <a:prstGeom prst="rect">
            <a:avLst/>
          </a:prstGeom>
          <a:noFill/>
          <a:ln>
            <a:noFill/>
          </a:ln>
        </p:spPr>
      </p:pic>
      <p:pic>
        <p:nvPicPr>
          <p:cNvPr id="197" name="Google Shape;197;p33"/>
          <p:cNvPicPr preferRelativeResize="0"/>
          <p:nvPr/>
        </p:nvPicPr>
        <p:blipFill>
          <a:blip r:embed="rId5">
            <a:alphaModFix/>
          </a:blip>
          <a:stretch>
            <a:fillRect/>
          </a:stretch>
        </p:blipFill>
        <p:spPr>
          <a:xfrm>
            <a:off x="1727305" y="2305350"/>
            <a:ext cx="1139197" cy="1500147"/>
          </a:xfrm>
          <a:prstGeom prst="rect">
            <a:avLst/>
          </a:prstGeom>
          <a:noFill/>
          <a:ln>
            <a:noFill/>
          </a:ln>
        </p:spPr>
      </p:pic>
      <p:sp>
        <p:nvSpPr>
          <p:cNvPr id="198" name="Google Shape;198;p33"/>
          <p:cNvSpPr/>
          <p:nvPr/>
        </p:nvSpPr>
        <p:spPr>
          <a:xfrm>
            <a:off x="1196131" y="2838572"/>
            <a:ext cx="867300" cy="433800"/>
          </a:xfrm>
          <a:prstGeom prst="rightArrow">
            <a:avLst>
              <a:gd name="adj1" fmla="val 50000"/>
              <a:gd name="adj2" fmla="val 50000"/>
            </a:avLst>
          </a:prstGeom>
          <a:solidFill>
            <a:schemeClr val="lt1"/>
          </a:solidFill>
          <a:ln w="21150" cap="flat" cmpd="sng">
            <a:solidFill>
              <a:schemeClr val="dk2"/>
            </a:solidFill>
            <a:prstDash val="solid"/>
            <a:round/>
            <a:headEnd type="none" w="sm" len="sm"/>
            <a:tailEnd type="none" w="sm" len="sm"/>
          </a:ln>
        </p:spPr>
        <p:txBody>
          <a:bodyPr spcFirstLastPara="1" wrap="square" lIns="67625" tIns="67625" rIns="67625" bIns="67625" anchor="ctr" anchorCtr="0">
            <a:noAutofit/>
          </a:bodyPr>
          <a:lstStyle/>
          <a:p>
            <a:pPr marL="0" lvl="0" indent="0" algn="ctr" rtl="0">
              <a:spcBef>
                <a:spcPts val="0"/>
              </a:spcBef>
              <a:spcAft>
                <a:spcPts val="0"/>
              </a:spcAft>
              <a:buNone/>
            </a:pPr>
            <a:endParaRPr sz="1035">
              <a:latin typeface="Lato"/>
              <a:ea typeface="Lato"/>
              <a:cs typeface="Lato"/>
              <a:sym typeface="Lato"/>
            </a:endParaRPr>
          </a:p>
        </p:txBody>
      </p:sp>
      <p:pic>
        <p:nvPicPr>
          <p:cNvPr id="199" name="Google Shape;199;p33"/>
          <p:cNvPicPr preferRelativeResize="0"/>
          <p:nvPr/>
        </p:nvPicPr>
        <p:blipFill rotWithShape="1">
          <a:blip r:embed="rId4">
            <a:alphaModFix/>
          </a:blip>
          <a:srcRect l="16951" t="19706" r="16599" b="2588"/>
          <a:stretch/>
        </p:blipFill>
        <p:spPr>
          <a:xfrm>
            <a:off x="3106659" y="2322592"/>
            <a:ext cx="1253365" cy="1465665"/>
          </a:xfrm>
          <a:prstGeom prst="rect">
            <a:avLst/>
          </a:prstGeom>
          <a:noFill/>
          <a:ln>
            <a:noFill/>
          </a:ln>
        </p:spPr>
      </p:pic>
      <p:sp>
        <p:nvSpPr>
          <p:cNvPr id="200" name="Google Shape;200;p33"/>
          <p:cNvSpPr/>
          <p:nvPr/>
        </p:nvSpPr>
        <p:spPr>
          <a:xfrm>
            <a:off x="2606673" y="2838572"/>
            <a:ext cx="867300" cy="433800"/>
          </a:xfrm>
          <a:prstGeom prst="rightArrow">
            <a:avLst>
              <a:gd name="adj1" fmla="val 50000"/>
              <a:gd name="adj2" fmla="val 50000"/>
            </a:avLst>
          </a:prstGeom>
          <a:solidFill>
            <a:schemeClr val="lt1"/>
          </a:solidFill>
          <a:ln w="21150" cap="flat" cmpd="sng">
            <a:solidFill>
              <a:schemeClr val="dk2"/>
            </a:solidFill>
            <a:prstDash val="solid"/>
            <a:round/>
            <a:headEnd type="none" w="sm" len="sm"/>
            <a:tailEnd type="none" w="sm" len="sm"/>
          </a:ln>
        </p:spPr>
        <p:txBody>
          <a:bodyPr spcFirstLastPara="1" wrap="square" lIns="67625" tIns="67625" rIns="67625" bIns="67625" anchor="ctr" anchorCtr="0">
            <a:noAutofit/>
          </a:bodyPr>
          <a:lstStyle/>
          <a:p>
            <a:pPr marL="0" lvl="0" indent="0" algn="ctr" rtl="0">
              <a:spcBef>
                <a:spcPts val="0"/>
              </a:spcBef>
              <a:spcAft>
                <a:spcPts val="0"/>
              </a:spcAft>
              <a:buNone/>
            </a:pPr>
            <a:endParaRPr sz="1035">
              <a:latin typeface="Lato"/>
              <a:ea typeface="Lato"/>
              <a:cs typeface="Lato"/>
              <a:sym typeface="Lato"/>
            </a:endParaRPr>
          </a:p>
        </p:txBody>
      </p:sp>
      <p:pic>
        <p:nvPicPr>
          <p:cNvPr id="201" name="Google Shape;201;p33"/>
          <p:cNvPicPr preferRelativeResize="0"/>
          <p:nvPr/>
        </p:nvPicPr>
        <p:blipFill rotWithShape="1">
          <a:blip r:embed="rId4">
            <a:alphaModFix/>
          </a:blip>
          <a:srcRect l="16951" t="19706" r="16599" b="2588"/>
          <a:stretch/>
        </p:blipFill>
        <p:spPr>
          <a:xfrm>
            <a:off x="6147850" y="2339836"/>
            <a:ext cx="1253365" cy="1465665"/>
          </a:xfrm>
          <a:prstGeom prst="rect">
            <a:avLst/>
          </a:prstGeom>
          <a:noFill/>
          <a:ln>
            <a:noFill/>
          </a:ln>
        </p:spPr>
      </p:pic>
      <p:sp>
        <p:nvSpPr>
          <p:cNvPr id="202" name="Google Shape;202;p33"/>
          <p:cNvSpPr/>
          <p:nvPr/>
        </p:nvSpPr>
        <p:spPr>
          <a:xfrm>
            <a:off x="5574541" y="2838572"/>
            <a:ext cx="867300" cy="433800"/>
          </a:xfrm>
          <a:prstGeom prst="rightArrow">
            <a:avLst>
              <a:gd name="adj1" fmla="val 50000"/>
              <a:gd name="adj2" fmla="val 50000"/>
            </a:avLst>
          </a:prstGeom>
          <a:solidFill>
            <a:schemeClr val="lt1"/>
          </a:solidFill>
          <a:ln w="21150" cap="flat" cmpd="sng">
            <a:solidFill>
              <a:schemeClr val="dk2"/>
            </a:solidFill>
            <a:prstDash val="solid"/>
            <a:round/>
            <a:headEnd type="none" w="sm" len="sm"/>
            <a:tailEnd type="none" w="sm" len="sm"/>
          </a:ln>
        </p:spPr>
        <p:txBody>
          <a:bodyPr spcFirstLastPara="1" wrap="square" lIns="67625" tIns="67625" rIns="67625" bIns="67625" anchor="ctr" anchorCtr="0">
            <a:noAutofit/>
          </a:bodyPr>
          <a:lstStyle/>
          <a:p>
            <a:pPr marL="0" lvl="0" indent="0" algn="ctr" rtl="0">
              <a:spcBef>
                <a:spcPts val="0"/>
              </a:spcBef>
              <a:spcAft>
                <a:spcPts val="0"/>
              </a:spcAft>
              <a:buNone/>
            </a:pPr>
            <a:endParaRPr sz="1035">
              <a:latin typeface="Lato"/>
              <a:ea typeface="Lato"/>
              <a:cs typeface="Lato"/>
              <a:sym typeface="Lato"/>
            </a:endParaRPr>
          </a:p>
        </p:txBody>
      </p:sp>
      <p:sp>
        <p:nvSpPr>
          <p:cNvPr id="203" name="Google Shape;203;p33"/>
          <p:cNvSpPr/>
          <p:nvPr/>
        </p:nvSpPr>
        <p:spPr>
          <a:xfrm>
            <a:off x="4073591" y="2838572"/>
            <a:ext cx="867300" cy="433800"/>
          </a:xfrm>
          <a:prstGeom prst="rightArrow">
            <a:avLst>
              <a:gd name="adj1" fmla="val 50000"/>
              <a:gd name="adj2" fmla="val 50000"/>
            </a:avLst>
          </a:prstGeom>
          <a:solidFill>
            <a:schemeClr val="lt1"/>
          </a:solidFill>
          <a:ln w="21150" cap="flat" cmpd="sng">
            <a:solidFill>
              <a:schemeClr val="dk2"/>
            </a:solidFill>
            <a:prstDash val="solid"/>
            <a:round/>
            <a:headEnd type="none" w="sm" len="sm"/>
            <a:tailEnd type="none" w="sm" len="sm"/>
          </a:ln>
        </p:spPr>
        <p:txBody>
          <a:bodyPr spcFirstLastPara="1" wrap="square" lIns="67625" tIns="67625" rIns="67625" bIns="67625" anchor="ctr" anchorCtr="0">
            <a:noAutofit/>
          </a:bodyPr>
          <a:lstStyle/>
          <a:p>
            <a:pPr marL="0" lvl="0" indent="0" algn="ctr" rtl="0">
              <a:spcBef>
                <a:spcPts val="0"/>
              </a:spcBef>
              <a:spcAft>
                <a:spcPts val="0"/>
              </a:spcAft>
              <a:buNone/>
            </a:pPr>
            <a:endParaRPr sz="1035">
              <a:latin typeface="Lato"/>
              <a:ea typeface="Lato"/>
              <a:cs typeface="Lato"/>
              <a:sym typeface="Lato"/>
            </a:endParaRPr>
          </a:p>
        </p:txBody>
      </p:sp>
      <p:pic>
        <p:nvPicPr>
          <p:cNvPr id="204" name="Google Shape;204;p33"/>
          <p:cNvPicPr preferRelativeResize="0"/>
          <p:nvPr/>
        </p:nvPicPr>
        <p:blipFill>
          <a:blip r:embed="rId6">
            <a:alphaModFix/>
          </a:blip>
          <a:stretch>
            <a:fillRect/>
          </a:stretch>
        </p:blipFill>
        <p:spPr>
          <a:xfrm>
            <a:off x="7534071" y="2376738"/>
            <a:ext cx="1490020" cy="1357424"/>
          </a:xfrm>
          <a:prstGeom prst="rect">
            <a:avLst/>
          </a:prstGeom>
          <a:noFill/>
          <a:ln>
            <a:noFill/>
          </a:ln>
        </p:spPr>
      </p:pic>
      <p:sp>
        <p:nvSpPr>
          <p:cNvPr id="205" name="Google Shape;205;p33"/>
          <p:cNvSpPr/>
          <p:nvPr/>
        </p:nvSpPr>
        <p:spPr>
          <a:xfrm>
            <a:off x="7075506" y="2838572"/>
            <a:ext cx="867300" cy="433800"/>
          </a:xfrm>
          <a:prstGeom prst="rightArrow">
            <a:avLst>
              <a:gd name="adj1" fmla="val 50000"/>
              <a:gd name="adj2" fmla="val 50000"/>
            </a:avLst>
          </a:prstGeom>
          <a:solidFill>
            <a:schemeClr val="lt1"/>
          </a:solidFill>
          <a:ln w="21150" cap="flat" cmpd="sng">
            <a:solidFill>
              <a:schemeClr val="dk2"/>
            </a:solidFill>
            <a:prstDash val="solid"/>
            <a:round/>
            <a:headEnd type="none" w="sm" len="sm"/>
            <a:tailEnd type="none" w="sm" len="sm"/>
          </a:ln>
        </p:spPr>
        <p:txBody>
          <a:bodyPr spcFirstLastPara="1" wrap="square" lIns="67625" tIns="67625" rIns="67625" bIns="67625" anchor="ctr" anchorCtr="0">
            <a:noAutofit/>
          </a:bodyPr>
          <a:lstStyle/>
          <a:p>
            <a:pPr marL="0" lvl="0" indent="0" algn="ctr" rtl="0">
              <a:spcBef>
                <a:spcPts val="0"/>
              </a:spcBef>
              <a:spcAft>
                <a:spcPts val="0"/>
              </a:spcAft>
              <a:buNone/>
            </a:pPr>
            <a:endParaRPr sz="1035">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a:t>Format and time </a:t>
            </a:r>
            <a:endParaRPr sz="3000"/>
          </a:p>
        </p:txBody>
      </p:sp>
      <p:sp>
        <p:nvSpPr>
          <p:cNvPr id="211" name="Google Shape;211;p34"/>
          <p:cNvSpPr txBox="1">
            <a:spLocks noGrp="1"/>
          </p:cNvSpPr>
          <p:nvPr>
            <p:ph type="body" idx="1"/>
          </p:nvPr>
        </p:nvSpPr>
        <p:spPr>
          <a:xfrm>
            <a:off x="729325" y="2078875"/>
            <a:ext cx="7738200" cy="22611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ru" sz="2100"/>
              <a:t>Preparing your talk, you should know:</a:t>
            </a:r>
            <a:endParaRPr sz="2100"/>
          </a:p>
          <a:p>
            <a:pPr marL="457200" lvl="0" indent="-314960" algn="l" rtl="0">
              <a:spcBef>
                <a:spcPts val="1200"/>
              </a:spcBef>
              <a:spcAft>
                <a:spcPts val="0"/>
              </a:spcAft>
              <a:buSzPct val="76190"/>
              <a:buChar char="●"/>
            </a:pPr>
            <a:r>
              <a:rPr lang="ru" sz="2100"/>
              <a:t>How much time you will have</a:t>
            </a:r>
            <a:endParaRPr sz="2100"/>
          </a:p>
          <a:p>
            <a:pPr marL="457200" lvl="0" indent="-314960" algn="l" rtl="0">
              <a:spcBef>
                <a:spcPts val="0"/>
              </a:spcBef>
              <a:spcAft>
                <a:spcPts val="0"/>
              </a:spcAft>
              <a:buSzPct val="76190"/>
              <a:buChar char="●"/>
            </a:pPr>
            <a:r>
              <a:rPr lang="ru" sz="2100"/>
              <a:t>Whether to use slides, board, etc.</a:t>
            </a:r>
            <a:endParaRPr sz="2100"/>
          </a:p>
          <a:p>
            <a:pPr marL="457200" lvl="0" indent="-314960" algn="l" rtl="0">
              <a:spcBef>
                <a:spcPts val="0"/>
              </a:spcBef>
              <a:spcAft>
                <a:spcPts val="0"/>
              </a:spcAft>
              <a:buSzPct val="76190"/>
              <a:buChar char="●"/>
            </a:pPr>
            <a:r>
              <a:rPr lang="ru" sz="2100"/>
              <a:t>Who the audience will be </a:t>
            </a:r>
            <a:endParaRPr sz="2100"/>
          </a:p>
          <a:p>
            <a:pPr marL="457200" lvl="0" indent="-314960" algn="l" rtl="0">
              <a:spcBef>
                <a:spcPts val="0"/>
              </a:spcBef>
              <a:spcAft>
                <a:spcPts val="0"/>
              </a:spcAft>
              <a:buSzPct val="76190"/>
              <a:buChar char="●"/>
            </a:pPr>
            <a:r>
              <a:rPr lang="ru" sz="2100"/>
              <a:t>Different strategy for 20min talk, 40 min talk, etc.</a:t>
            </a:r>
            <a:endParaRPr sz="2100"/>
          </a:p>
          <a:p>
            <a:pPr marL="457200" lvl="0" indent="-341947" algn="l" rtl="0">
              <a:spcBef>
                <a:spcPts val="0"/>
              </a:spcBef>
              <a:spcAft>
                <a:spcPts val="0"/>
              </a:spcAft>
              <a:buSzPct val="100000"/>
              <a:buChar char="●"/>
            </a:pPr>
            <a:r>
              <a:rPr lang="ru" sz="2100"/>
              <a:t>Depends on you -- presentation needs to be tailored to your style. Present it how you would present to your friends</a:t>
            </a:r>
            <a:endParaRPr sz="2100"/>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3560</Words>
  <Application>Microsoft Macintosh PowerPoint</Application>
  <PresentationFormat>On-screen Show (16:9)</PresentationFormat>
  <Paragraphs>479</Paragraphs>
  <Slides>62</Slides>
  <Notes>62</Notes>
  <HiddenSlides>5</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Comic Sans MS</vt:lpstr>
      <vt:lpstr>Times New Roman</vt:lpstr>
      <vt:lpstr>Lato</vt:lpstr>
      <vt:lpstr>Raleway</vt:lpstr>
      <vt:lpstr>Open Sans</vt:lpstr>
      <vt:lpstr>Arial</vt:lpstr>
      <vt:lpstr>Calibri</vt:lpstr>
      <vt:lpstr>Streamline</vt:lpstr>
      <vt:lpstr>Office Theme</vt:lpstr>
      <vt:lpstr>Presenting research work How to be a good communicator</vt:lpstr>
      <vt:lpstr>Outline  Preparing Your Talk Public Speaking Presentation Design Making Diagrams Poster Design</vt:lpstr>
      <vt:lpstr>Outline  Preparing Your Talk Public Speaking Presentation Design Making Diagrams Poster Design</vt:lpstr>
      <vt:lpstr>Know your audience.</vt:lpstr>
      <vt:lpstr>You can’t mention everything.</vt:lpstr>
      <vt:lpstr>The fight against time.</vt:lpstr>
      <vt:lpstr>Front of box, back of box</vt:lpstr>
      <vt:lpstr>Front of box, back of box</vt:lpstr>
      <vt:lpstr>Format and time </vt:lpstr>
      <vt:lpstr>Rehearse!</vt:lpstr>
      <vt:lpstr>Recap: Preparing your Talk</vt:lpstr>
      <vt:lpstr>Outline  Preparing Your Talk Public Speaking Presentation Design Making Diagrams Poster Design</vt:lpstr>
      <vt:lpstr>There is a very senile person at the very back.</vt:lpstr>
      <vt:lpstr>Speed of talking</vt:lpstr>
      <vt:lpstr>The audience is watching you.                 👁️👄👁️</vt:lpstr>
      <vt:lpstr>You will probably mess up.  And that’s OK.</vt:lpstr>
      <vt:lpstr>Working with slides and on the board</vt:lpstr>
      <vt:lpstr>Q/A</vt:lpstr>
      <vt:lpstr>other stuff i will put into slides</vt:lpstr>
      <vt:lpstr>Public Speaking - Tone, Volume, Speed</vt:lpstr>
      <vt:lpstr>Recap: Public Speaking</vt:lpstr>
      <vt:lpstr>Outline  Preparing Your Talk Public Speaking Presentation Design Making Diagrams Poster Design</vt:lpstr>
      <vt:lpstr>How to make a slide</vt:lpstr>
      <vt:lpstr>Medium / Technology</vt:lpstr>
      <vt:lpstr>Making the Presentation - Outline (1/4)</vt:lpstr>
      <vt:lpstr>Making the Presentation - Filling In (2/4) </vt:lpstr>
      <vt:lpstr>Information on Slides </vt:lpstr>
      <vt:lpstr>Animations</vt:lpstr>
      <vt:lpstr>power of animations</vt:lpstr>
      <vt:lpstr>PowerPoint Presentation</vt:lpstr>
      <vt:lpstr>PowerPoint Presentation</vt:lpstr>
      <vt:lpstr>PowerPoint Presentation</vt:lpstr>
      <vt:lpstr>PowerPoint Presentation</vt:lpstr>
      <vt:lpstr>Making the Presentation - Refine &amp; Trim (3/4)</vt:lpstr>
      <vt:lpstr>Making the Presentation - Practice (4/4)</vt:lpstr>
      <vt:lpstr>Audience Engagement</vt:lpstr>
      <vt:lpstr>Tips &amp; Tricks</vt:lpstr>
      <vt:lpstr>Adaptability</vt:lpstr>
      <vt:lpstr>Board Work</vt:lpstr>
      <vt:lpstr>Recap: Presentation Design</vt:lpstr>
      <vt:lpstr>Outline  Preparing Your Talk Public Speaking Presentation Design Making Diagrams Poster Design</vt:lpstr>
      <vt:lpstr>Making a diagram</vt:lpstr>
      <vt:lpstr>Making a diagram</vt:lpstr>
      <vt:lpstr>Making a diagram</vt:lpstr>
      <vt:lpstr>Making a diagram</vt:lpstr>
      <vt:lpstr>Making a diagram</vt:lpstr>
      <vt:lpstr>Making a diagram</vt:lpstr>
      <vt:lpstr>Accessibility, colorblindness</vt:lpstr>
      <vt:lpstr>Recap: Making Diagrams</vt:lpstr>
      <vt:lpstr>Outline  Preparing Your Talk Public Speaking Presentation Design Making Diagrams Poster Design</vt:lpstr>
      <vt:lpstr>Poster Design</vt:lpstr>
      <vt:lpstr>Poster Design</vt:lpstr>
      <vt:lpstr>PowerPoint Presentation</vt:lpstr>
      <vt:lpstr>PowerPoint Presentation</vt:lpstr>
      <vt:lpstr>PowerPoint Presentation</vt:lpstr>
      <vt:lpstr>PowerPoint Presentation</vt:lpstr>
      <vt:lpstr>Poster Presentation</vt:lpstr>
      <vt:lpstr>Poster Presentation</vt:lpstr>
      <vt:lpstr>Poster Presentation</vt:lpstr>
      <vt:lpstr>Poster Presentation</vt:lpstr>
      <vt:lpstr>Recap: Poster Design &amp; Presentations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Manos Athanassoulis</cp:lastModifiedBy>
  <cp:revision>1</cp:revision>
  <dcterms:modified xsi:type="dcterms:W3CDTF">2026-03-04T16:14:53Z</dcterms:modified>
</cp:coreProperties>
</file>